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6" r:id="rId4"/>
  </p:sldMasterIdLst>
  <p:notesMasterIdLst>
    <p:notesMasterId r:id="rId33"/>
  </p:notesMasterIdLst>
  <p:handoutMasterIdLst>
    <p:handoutMasterId r:id="rId34"/>
  </p:handoutMasterIdLst>
  <p:sldIdLst>
    <p:sldId id="256" r:id="rId5"/>
    <p:sldId id="320" r:id="rId6"/>
    <p:sldId id="295" r:id="rId7"/>
    <p:sldId id="334" r:id="rId8"/>
    <p:sldId id="321" r:id="rId9"/>
    <p:sldId id="326" r:id="rId10"/>
    <p:sldId id="322" r:id="rId11"/>
    <p:sldId id="329" r:id="rId12"/>
    <p:sldId id="303" r:id="rId13"/>
    <p:sldId id="323" r:id="rId14"/>
    <p:sldId id="324" r:id="rId15"/>
    <p:sldId id="333" r:id="rId16"/>
    <p:sldId id="327" r:id="rId17"/>
    <p:sldId id="331" r:id="rId18"/>
    <p:sldId id="325" r:id="rId19"/>
    <p:sldId id="319" r:id="rId20"/>
    <p:sldId id="309" r:id="rId21"/>
    <p:sldId id="310" r:id="rId22"/>
    <p:sldId id="311" r:id="rId23"/>
    <p:sldId id="312" r:id="rId24"/>
    <p:sldId id="313" r:id="rId25"/>
    <p:sldId id="314" r:id="rId26"/>
    <p:sldId id="306" r:id="rId27"/>
    <p:sldId id="315" r:id="rId28"/>
    <p:sldId id="316" r:id="rId29"/>
    <p:sldId id="317" r:id="rId30"/>
    <p:sldId id="318" r:id="rId31"/>
    <p:sldId id="330" r:id="rId32"/>
  </p:sldIdLst>
  <p:sldSz cx="12192000" cy="6858000"/>
  <p:notesSz cx="6797675" cy="987425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7E6D174-0BD4-4333-BA46-D1C3DC53F847}">
          <p14:sldIdLst>
            <p14:sldId id="256"/>
          </p14:sldIdLst>
        </p14:section>
        <p14:section name="Раздел по умолчанию" id="{9CEEDCEF-F14D-404E-8A8F-F8E2759D53AB}">
          <p14:sldIdLst>
            <p14:sldId id="320"/>
            <p14:sldId id="295"/>
            <p14:sldId id="334"/>
            <p14:sldId id="321"/>
            <p14:sldId id="326"/>
            <p14:sldId id="322"/>
            <p14:sldId id="329"/>
            <p14:sldId id="303"/>
            <p14:sldId id="323"/>
            <p14:sldId id="324"/>
            <p14:sldId id="333"/>
            <p14:sldId id="327"/>
            <p14:sldId id="331"/>
            <p14:sldId id="325"/>
          </p14:sldIdLst>
        </p14:section>
        <p14:section name="Раздел по умолчанию" id="{8E8D196B-051D-4263-AB49-63408E1DB669}">
          <p14:sldIdLst>
            <p14:sldId id="319"/>
            <p14:sldId id="309"/>
            <p14:sldId id="310"/>
            <p14:sldId id="311"/>
            <p14:sldId id="312"/>
            <p14:sldId id="313"/>
            <p14:sldId id="314"/>
            <p14:sldId id="306"/>
            <p14:sldId id="315"/>
            <p14:sldId id="316"/>
            <p14:sldId id="317"/>
            <p14:sldId id="318"/>
            <p14:sldId id="33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Автор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213" autoAdjust="0"/>
  </p:normalViewPr>
  <p:slideViewPr>
    <p:cSldViewPr snapToGrid="0">
      <p:cViewPr varScale="1">
        <p:scale>
          <a:sx n="80" d="100"/>
          <a:sy n="80" d="100"/>
        </p:scale>
        <p:origin x="782" y="53"/>
      </p:cViewPr>
      <p:guideLst>
        <p:guide orient="horz" pos="3360"/>
        <p:guide pos="3840"/>
      </p:guideLst>
    </p:cSldViewPr>
  </p:slideViewPr>
  <p:notesTextViewPr>
    <p:cViewPr>
      <p:scale>
        <a:sx n="20" d="100"/>
        <a:sy n="20" d="100"/>
      </p:scale>
      <p:origin x="0" y="0"/>
    </p:cViewPr>
  </p:notesTextViewPr>
  <p:notesViewPr>
    <p:cSldViewPr snapToGrid="0">
      <p:cViewPr>
        <p:scale>
          <a:sx n="75" d="100"/>
          <a:sy n="75" d="100"/>
        </p:scale>
        <p:origin x="4032" y="3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2C48FB7-4632-4FB7-A822-C8EE7A1BCE57}" type="datetime1">
              <a:rPr lang="ru-RU" smtClean="0"/>
              <a:t>20.05.2025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4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BF9A36D-7FAC-478F-9944-F324014F6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97D626-816E-4770-8022-B9B504B09470}" type="datetime1">
              <a:rPr lang="ru-RU" smtClean="0"/>
              <a:pPr/>
              <a:t>20.05.2025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4B9A9E5-4F7F-4A7D-9DE1-899232329269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519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4403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1095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4403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8417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4623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5938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382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5799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5799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579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0186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5902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5902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5388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8802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4233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3866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9520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018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382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311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798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798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577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7719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10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rtlCol="0" anchor="b">
            <a:noAutofit/>
          </a:bodyPr>
          <a:lstStyle>
            <a:lvl1pPr algn="l">
              <a:defRPr sz="3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СТИЛЬ ОБРАЗЦА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pic>
        <p:nvPicPr>
          <p:cNvPr id="8" name="Графический объект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ыночное сравнение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129698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526261" y="4824188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938210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pic>
        <p:nvPicPr>
          <p:cNvPr id="11" name="Графический объект 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Графический объект 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Графический объект 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25" name="Объект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1129698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6" name="Объект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26261" y="5280763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endParaRPr lang="ru-RU" noProof="0"/>
          </a:p>
        </p:txBody>
      </p:sp>
      <p:sp>
        <p:nvSpPr>
          <p:cNvPr id="27" name="Объект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7938210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2022 г.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г. Ярославль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Два объект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 rtlCol="0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933700" y="3834606"/>
            <a:ext cx="3924300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410173" y="3834606"/>
            <a:ext cx="3943627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2022 г.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г. Ярославль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pic>
        <p:nvPicPr>
          <p:cNvPr id="11" name="Графический объект 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Графический объект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sp>
        <p:nvSpPr>
          <p:cNvPr id="20" name="Текст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25" name="Текст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6" name="Текст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27" name="Текст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8" name="Текст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29" name="Текст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1" name="Дата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2022 г.</a:t>
            </a:r>
          </a:p>
        </p:txBody>
      </p:sp>
      <p:sp>
        <p:nvSpPr>
          <p:cNvPr id="22" name="Нижний колонтитул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г. Ярославль</a:t>
            </a:r>
          </a:p>
        </p:txBody>
      </p:sp>
      <p:sp>
        <p:nvSpPr>
          <p:cNvPr id="24" name="Номер слайда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D46070C-E825-43D0-99F4-8B4614131131}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Текст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Год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Год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FA35437-CCDE-4D92-B879-F23B329C8EC3}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6" name="Дата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2022 г.</a:t>
            </a:r>
          </a:p>
        </p:txBody>
      </p:sp>
      <p:sp>
        <p:nvSpPr>
          <p:cNvPr id="37" name="Нижний колонтитул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г. Ярославль</a:t>
            </a:r>
          </a:p>
        </p:txBody>
      </p:sp>
      <p:sp>
        <p:nvSpPr>
          <p:cNvPr id="38" name="Номер слайда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полнитель графического элемента SmartArt 6">
            <a:extLst>
              <a:ext uri="{FF2B5EF4-FFF2-40B4-BE49-F238E27FC236}">
                <a16:creationId xmlns:a16="http://schemas.microsoft.com/office/drawing/2014/main" id="{156CA116-0F6E-4EE9-B34F-03BA07161A7A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2136776"/>
            <a:ext cx="10515600" cy="369764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графический элемент SmartArt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2022 г.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г. Ярославль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66988B2D-0240-4256-8268-4B9FF1E72363}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8EEAAE1-3D04-41C3-B2D2-B3BEF34C3B27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команды: 4 человек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7" name="Рисунок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Рисунок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45720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9" name="Рисунок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3248" y="5084524"/>
            <a:ext cx="2123743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692980" y="5099206"/>
            <a:ext cx="2135755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83644" y="5099206"/>
            <a:ext cx="2123743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5" name="Текст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603525" y="5084524"/>
            <a:ext cx="2123742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7" name="Текст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8" name="Текст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9" name="Текст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2022 г.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г. Ярославль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команды: 8 человек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7" name="Рисунок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Рисунок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 rtlCol="0">
            <a:noAutofit/>
          </a:bodyPr>
          <a:lstStyle>
            <a:lvl1pPr marL="0" indent="0" algn="l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9" name="Рисунок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7" name="Текст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8" name="Текст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5" name="Текст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9" name="Текст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55" name="Рисунок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4" name="Текст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62" name="Текст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59" name="Текст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63" name="Текст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60" name="Текст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64" name="Текст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61" name="Текст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r>
              <a:rPr lang="ru-RU" noProof="0"/>
              <a:t>2022 г.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r>
              <a:rPr lang="ru-RU" noProof="0"/>
              <a:t>г. Ярославль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pic>
        <p:nvPicPr>
          <p:cNvPr id="13" name="Графический объект 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Графический объект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содержимо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ADC2540D-94C4-405B-8607-0CEDD6F54B9C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ru-RU" noProof="0"/>
              <a:t>Щелкните, чтобы добавить содержимое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4" name="Объект 10">
            <a:extLst>
              <a:ext uri="{FF2B5EF4-FFF2-40B4-BE49-F238E27FC236}">
                <a16:creationId xmlns:a16="http://schemas.microsoft.com/office/drawing/2014/main" id="{11C6EC54-ADFA-4CFF-9E9B-DC7E96C854C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05651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ru-RU" noProof="0"/>
              <a:t>Щелкните, чтобы добавить содержимое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3562665" y="5120722"/>
            <a:ext cx="2342205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5" name="Объект 10">
            <a:extLst>
              <a:ext uri="{FF2B5EF4-FFF2-40B4-BE49-F238E27FC236}">
                <a16:creationId xmlns:a16="http://schemas.microsoft.com/office/drawing/2014/main" id="{1B6DD41C-FCE2-4AC6-A235-2FF1B905DAAD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30117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ru-RU" noProof="0"/>
              <a:t>Щелкните, чтобы добавить содержимое</a:t>
            </a: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19" name="Текст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8609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6" name="Объект 10">
            <a:extLst>
              <a:ext uri="{FF2B5EF4-FFF2-40B4-BE49-F238E27FC236}">
                <a16:creationId xmlns:a16="http://schemas.microsoft.com/office/drawing/2014/main" id="{CEB4C3DB-E51E-4479-90C2-DFE5DB4B2482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ru-RU" noProof="0"/>
              <a:t>Щелкните, чтобы добавить содержимое</a:t>
            </a:r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бъект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9023074" y="5120366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2022 г.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г. Ярославль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Свод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rtlCol="0"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476875" y="3682546"/>
            <a:ext cx="5111750" cy="1525588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Дата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2022 г.</a:t>
            </a:r>
          </a:p>
        </p:txBody>
      </p:sp>
      <p:sp>
        <p:nvSpPr>
          <p:cNvPr id="22" name="Нижний колонтитул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г. Ярославль</a:t>
            </a:r>
          </a:p>
        </p:txBody>
      </p:sp>
      <p:sp>
        <p:nvSpPr>
          <p:cNvPr id="24" name="Номер слайда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ключение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rtlCol="0" anchor="b">
            <a:noAutofit/>
          </a:bodyPr>
          <a:lstStyle>
            <a:lvl1pPr algn="l">
              <a:defRPr sz="32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СТИЛЬ ОБРАЗЦА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pic>
        <p:nvPicPr>
          <p:cNvPr id="6" name="Графический объект 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Дата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2022 г.</a:t>
            </a:r>
          </a:p>
        </p:txBody>
      </p:sp>
      <p:sp>
        <p:nvSpPr>
          <p:cNvPr id="10" name="Нижний колонтитул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г. Ярославль</a:t>
            </a:r>
          </a:p>
        </p:txBody>
      </p:sp>
      <p:sp>
        <p:nvSpPr>
          <p:cNvPr id="11" name="Номер слайда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Повестка дн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Графический объект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rtlCol="0" anchor="b">
            <a:normAutofit/>
          </a:bodyPr>
          <a:lstStyle>
            <a:lvl1pPr>
              <a:defRPr sz="28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СТИЛЬ ОБРАЗЦА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3499" y="2924175"/>
            <a:ext cx="3171825" cy="2519363"/>
          </a:xfrm>
        </p:spPr>
        <p:txBody>
          <a:bodyPr rtlCol="0"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2022 г.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г. Ярославль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ременная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Графический объект 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 rtlCol="0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ЗАГОЛОВОК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СТИЛЬ ТЕКСТА НА ОБРАЗЦЕ СЛАЙДА</a:t>
            </a:r>
          </a:p>
        </p:txBody>
      </p:sp>
      <p:sp>
        <p:nvSpPr>
          <p:cNvPr id="17" name="Текст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СТИЛЬ ТЕКСТА НА ОБРАЗЦЕ СЛАЙДА</a:t>
            </a:r>
          </a:p>
        </p:txBody>
      </p:sp>
      <p:sp>
        <p:nvSpPr>
          <p:cNvPr id="18" name="Текст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СТИЛЬ ТЕКСТА НА ОБРАЗЦЕ СЛАЙДА</a:t>
            </a:r>
          </a:p>
        </p:txBody>
      </p:sp>
      <p:sp>
        <p:nvSpPr>
          <p:cNvPr id="19" name="Текст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СТИЛЬ ТЕКСТА НА ОБРАЗЦЕ СЛАЙДА</a:t>
            </a:r>
          </a:p>
        </p:txBody>
      </p:sp>
      <p:sp>
        <p:nvSpPr>
          <p:cNvPr id="34" name="Текст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стиль текста на образце слайда</a:t>
            </a:r>
          </a:p>
        </p:txBody>
      </p:sp>
      <p:sp>
        <p:nvSpPr>
          <p:cNvPr id="35" name="Текст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82564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стиль текста на образце слайда</a:t>
            </a:r>
          </a:p>
        </p:txBody>
      </p:sp>
      <p:sp>
        <p:nvSpPr>
          <p:cNvPr id="36" name="Текст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стиль текста на образце слайда</a:t>
            </a:r>
          </a:p>
        </p:txBody>
      </p:sp>
      <p:sp>
        <p:nvSpPr>
          <p:cNvPr id="37" name="Текст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стиль текста на образце слайда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Дата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r>
              <a:rPr lang="ru-RU" noProof="0"/>
              <a:t>2022 г.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55823" y="6356350"/>
            <a:ext cx="1808712" cy="365125"/>
          </a:xfrm>
        </p:spPr>
        <p:txBody>
          <a:bodyPr rtlCol="0"/>
          <a:lstStyle>
            <a:lvl1pPr algn="l">
              <a:defRPr sz="900"/>
            </a:lvl1pPr>
          </a:lstStyle>
          <a:p>
            <a:pPr rtl="0"/>
            <a:r>
              <a:rPr lang="ru-RU" noProof="0"/>
              <a:t>г. Ярославль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с 3 столбцами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sp>
        <p:nvSpPr>
          <p:cNvPr id="15" name="Текст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1" name="Текст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32" name="Текст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3" name="Текст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34" name="Текст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2" name="Текст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13" name="Текст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ru-RU" noProof="0"/>
              <a:t>2022 г.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г. Ярославль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Графический объект 6">
            <a:extLst>
              <a:ext uri="{FF2B5EF4-FFF2-40B4-BE49-F238E27FC236}">
                <a16:creationId xmlns:a16="http://schemas.microsoft.com/office/drawing/2014/main" id="{64D564EB-CA78-42C6-AD76-3C4E7B3AE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8" name="Графический объект 7">
            <a:extLst>
              <a:ext uri="{FF2B5EF4-FFF2-40B4-BE49-F238E27FC236}">
                <a16:creationId xmlns:a16="http://schemas.microsoft.com/office/drawing/2014/main" id="{1CFFBB3A-BDCF-4878-8D04-E8BB9A050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с 2 столбцам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rtlCol="0"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sp>
        <p:nvSpPr>
          <p:cNvPr id="15" name="Текст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18" name="Текст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9" name="Текст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20" name="Текст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3" name="Текст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24" name="Текст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2022 г.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г. Ярославль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  <p:pic>
        <p:nvPicPr>
          <p:cNvPr id="2" name="Графический объект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Вступлени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rtlCol="0" anchor="b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62075" y="3660774"/>
            <a:ext cx="5111750" cy="152558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Дата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2022 г.</a:t>
            </a:r>
          </a:p>
        </p:txBody>
      </p:sp>
      <p:sp>
        <p:nvSpPr>
          <p:cNvPr id="10" name="Нижний колонтитул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г. Ярославль</a:t>
            </a:r>
          </a:p>
        </p:txBody>
      </p:sp>
      <p:sp>
        <p:nvSpPr>
          <p:cNvPr id="11" name="Номер слайда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рыв раздела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rtlCol="0" anchor="ctr">
            <a:noAutofit/>
          </a:bodyPr>
          <a:lstStyle>
            <a:lvl1pPr algn="l">
              <a:defRPr sz="36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pic>
        <p:nvPicPr>
          <p:cNvPr id="5" name="Графический объект 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Графический объект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СТИЛЬ ОБРАЗЦА ЗАГОЛОВКА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Текст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12" name="Текст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3" name="Текст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14" name="Текст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5" name="Текст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16" name="Текст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7" name="Дата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2022 г.</a:t>
            </a:r>
          </a:p>
        </p:txBody>
      </p:sp>
      <p:sp>
        <p:nvSpPr>
          <p:cNvPr id="18" name="Нижний колонтитул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г. Ярославль</a:t>
            </a:r>
          </a:p>
        </p:txBody>
      </p:sp>
      <p:sp>
        <p:nvSpPr>
          <p:cNvPr id="19" name="Номер слайда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объект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43104" y="3834606"/>
            <a:ext cx="2882475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647665" y="3834606"/>
            <a:ext cx="2896671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ОБРАЗЕЦ ТЕКСТА</a:t>
            </a:r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066421" y="3834606"/>
            <a:ext cx="2882475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2022 г.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г. Ярославль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ru-RU" noProof="0"/>
              <a:t>2022 г.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ru-RU" noProof="0"/>
              <a:t>г. Ярославль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697" r:id="rId6"/>
    <p:sldLayoutId id="2147483673" r:id="rId7"/>
    <p:sldLayoutId id="2147483676" r:id="rId8"/>
    <p:sldLayoutId id="2147483672" r:id="rId9"/>
    <p:sldLayoutId id="2147483699" r:id="rId10"/>
    <p:sldLayoutId id="2147483671" r:id="rId11"/>
    <p:sldLayoutId id="2147483700" r:id="rId12"/>
    <p:sldLayoutId id="2147483692" r:id="rId13"/>
    <p:sldLayoutId id="2147483681" r:id="rId14"/>
    <p:sldLayoutId id="2147483674" r:id="rId15"/>
    <p:sldLayoutId id="2147483675" r:id="rId16"/>
    <p:sldLayoutId id="2147483696" r:id="rId17"/>
    <p:sldLayoutId id="2147483677" r:id="rId18"/>
    <p:sldLayoutId id="2147483678" r:id="rId1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xed.ru/docs2/?230511_02.html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www.lexed.ru/doc.php?id=4118" TargetMode="External"/><Relationship Id="rId4" Type="http://schemas.openxmlformats.org/officeDocument/2006/relationships/hyperlink" Target="http://www.lexed.ru/doc.php?id=3870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xed.ru/docs2/?230511_02.html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www.lexed.ru/doc.php?id=4116" TargetMode="External"/><Relationship Id="rId4" Type="http://schemas.openxmlformats.org/officeDocument/2006/relationships/hyperlink" Target="http://www.lexed.ru/doc.php?id=3933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xed.ru/doc.php?id=4120&amp;q=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lexed.ru/doc.php?id=4470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3059" y="2613929"/>
            <a:ext cx="9197363" cy="2482507"/>
          </a:xfrm>
        </p:spPr>
        <p:txBody>
          <a:bodyPr rtlCol="0"/>
          <a:lstStyle/>
          <a:p>
            <a:pPr algn="ctr">
              <a:lnSpc>
                <a:spcPct val="100000"/>
              </a:lnSpc>
            </a:pPr>
            <a:r>
              <a:rPr lang="ru-RU" sz="3200" b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на программы среднего профессионального и высшего образования на 2025 учебный год</a:t>
            </a:r>
            <a:br>
              <a:rPr lang="ru-RU" sz="3200" b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E1A5FA-42EA-43EC-890F-8CDBE7F98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859" y="4670728"/>
            <a:ext cx="1698696" cy="169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289" y="118319"/>
            <a:ext cx="9855223" cy="900113"/>
          </a:xfrm>
        </p:spPr>
        <p:txBody>
          <a:bodyPr rtlCol="0">
            <a:normAutofit/>
          </a:bodyPr>
          <a:lstStyle/>
          <a:p>
            <a:pPr rtl="0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Сроки обучения на программах бакалавриата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10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169581"/>
              </p:ext>
            </p:extLst>
          </p:nvPr>
        </p:nvGraphicFramePr>
        <p:xfrm>
          <a:off x="212271" y="808265"/>
          <a:ext cx="11618659" cy="542730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91964">
                  <a:extLst>
                    <a:ext uri="{9D8B030D-6E8A-4147-A177-3AD203B41FA5}">
                      <a16:colId xmlns:a16="http://schemas.microsoft.com/office/drawing/2014/main" val="2243368738"/>
                    </a:ext>
                  </a:extLst>
                </a:gridCol>
                <a:gridCol w="3236995">
                  <a:extLst>
                    <a:ext uri="{9D8B030D-6E8A-4147-A177-3AD203B41FA5}">
                      <a16:colId xmlns:a16="http://schemas.microsoft.com/office/drawing/2014/main" val="568893626"/>
                    </a:ext>
                  </a:extLst>
                </a:gridCol>
                <a:gridCol w="1708524">
                  <a:extLst>
                    <a:ext uri="{9D8B030D-6E8A-4147-A177-3AD203B41FA5}">
                      <a16:colId xmlns:a16="http://schemas.microsoft.com/office/drawing/2014/main" val="3900333459"/>
                    </a:ext>
                  </a:extLst>
                </a:gridCol>
                <a:gridCol w="1708524">
                  <a:extLst>
                    <a:ext uri="{9D8B030D-6E8A-4147-A177-3AD203B41FA5}">
                      <a16:colId xmlns:a16="http://schemas.microsoft.com/office/drawing/2014/main" val="264662061"/>
                    </a:ext>
                  </a:extLst>
                </a:gridCol>
                <a:gridCol w="2050228">
                  <a:extLst>
                    <a:ext uri="{9D8B030D-6E8A-4147-A177-3AD203B41FA5}">
                      <a16:colId xmlns:a16="http://schemas.microsoft.com/office/drawing/2014/main" val="1463028934"/>
                    </a:ext>
                  </a:extLst>
                </a:gridCol>
                <a:gridCol w="1822424">
                  <a:extLst>
                    <a:ext uri="{9D8B030D-6E8A-4147-A177-3AD203B41FA5}">
                      <a16:colId xmlns:a16="http://schemas.microsoft.com/office/drawing/2014/main" val="3295993068"/>
                    </a:ext>
                  </a:extLst>
                </a:gridCol>
              </a:tblGrid>
              <a:tr h="8426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направления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обучения по основной программе подготовки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(аттестат, диплом НПО)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обучения по ускоренной программе подготовки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Диплом СПО)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обучения по ускоренной программе подготовки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(диплом ВО)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6676924"/>
                  </a:ext>
                </a:extLst>
              </a:tr>
              <a:tr h="233029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ММА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09.03.03 Прикладная информатика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37.03.01 Психология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38.03.01 Экономика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38.03.02 Менеджмент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38.03.03 Управление персоналом</a:t>
                      </a:r>
                      <a:endParaRPr lang="ru-RU" sz="11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38.03.04 Государственное и муниципальное управление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40.03.01 Юриспруденция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42.03.01 Реклама и связи с общественностью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kumimoji="0" lang="ru-RU" sz="11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44.03.01 Педагогическое образование</a:t>
                      </a:r>
                      <a:endParaRPr kumimoji="0" lang="en-US" sz="1100" b="1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43.03.01 Сервис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45.03.02 Лингвистика  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заочная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 6 месяцев - 4 года 6</a:t>
                      </a:r>
                      <a:r>
                        <a:rPr lang="ru-RU" sz="1200" b="1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 зависимости от ранее полученного образования)</a:t>
                      </a:r>
                      <a:endParaRPr lang="ru-RU" sz="12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441" marR="80441" marT="40221" marB="40221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688044"/>
                  </a:ext>
                </a:extLst>
              </a:tr>
              <a:tr h="225441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09.03.03 Прикладная информатика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37.03.01 Психология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38.03.01 Экономика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38.03.02 Менеджмент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38.03.03 Управление персоналом</a:t>
                      </a:r>
                      <a:endParaRPr lang="ru-RU" sz="11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38.03.04 Государственное и муниципальное управление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40.03.01 Юриспруденция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42.03.01 Реклама и связи с общественностью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kumimoji="0" lang="ru-RU" sz="11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44.03.01 Педагогическое образование</a:t>
                      </a:r>
                      <a:endParaRPr kumimoji="0" lang="en-US" sz="1100" b="1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ru-RU" sz="1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43.03.01 Сервис</a:t>
                      </a:r>
                      <a:endParaRPr kumimoji="0" lang="en-US" sz="1100" b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1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1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45.03.02 Лингвистика  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 – заочная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 6 месяцев - 4 года 6</a:t>
                      </a:r>
                      <a:r>
                        <a:rPr lang="ru-RU" sz="1200" b="1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 зависимости от ранее полученного образования)</a:t>
                      </a:r>
                      <a:endParaRPr lang="ru-RU" sz="12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2120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121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289" y="118319"/>
            <a:ext cx="9855223" cy="900113"/>
          </a:xfrm>
        </p:spPr>
        <p:txBody>
          <a:bodyPr rtlCol="0">
            <a:normAutofit/>
          </a:bodyPr>
          <a:lstStyle/>
          <a:p>
            <a:pPr rtl="0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Сроки обучения на программах бакалавриата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11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27613"/>
              </p:ext>
            </p:extLst>
          </p:nvPr>
        </p:nvGraphicFramePr>
        <p:xfrm>
          <a:off x="212271" y="979714"/>
          <a:ext cx="11618659" cy="537864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91964">
                  <a:extLst>
                    <a:ext uri="{9D8B030D-6E8A-4147-A177-3AD203B41FA5}">
                      <a16:colId xmlns:a16="http://schemas.microsoft.com/office/drawing/2014/main" val="2243368738"/>
                    </a:ext>
                  </a:extLst>
                </a:gridCol>
                <a:gridCol w="3236995">
                  <a:extLst>
                    <a:ext uri="{9D8B030D-6E8A-4147-A177-3AD203B41FA5}">
                      <a16:colId xmlns:a16="http://schemas.microsoft.com/office/drawing/2014/main" val="568893626"/>
                    </a:ext>
                  </a:extLst>
                </a:gridCol>
                <a:gridCol w="1708524">
                  <a:extLst>
                    <a:ext uri="{9D8B030D-6E8A-4147-A177-3AD203B41FA5}">
                      <a16:colId xmlns:a16="http://schemas.microsoft.com/office/drawing/2014/main" val="3900333459"/>
                    </a:ext>
                  </a:extLst>
                </a:gridCol>
                <a:gridCol w="1708524">
                  <a:extLst>
                    <a:ext uri="{9D8B030D-6E8A-4147-A177-3AD203B41FA5}">
                      <a16:colId xmlns:a16="http://schemas.microsoft.com/office/drawing/2014/main" val="264662061"/>
                    </a:ext>
                  </a:extLst>
                </a:gridCol>
                <a:gridCol w="2050228">
                  <a:extLst>
                    <a:ext uri="{9D8B030D-6E8A-4147-A177-3AD203B41FA5}">
                      <a16:colId xmlns:a16="http://schemas.microsoft.com/office/drawing/2014/main" val="1463028934"/>
                    </a:ext>
                  </a:extLst>
                </a:gridCol>
                <a:gridCol w="1822424">
                  <a:extLst>
                    <a:ext uri="{9D8B030D-6E8A-4147-A177-3AD203B41FA5}">
                      <a16:colId xmlns:a16="http://schemas.microsoft.com/office/drawing/2014/main" val="3295993068"/>
                    </a:ext>
                  </a:extLst>
                </a:gridCol>
              </a:tblGrid>
              <a:tr h="9194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направления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обучения по основной программе подготовки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(аттестат, диплом НПО)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обучения по ускоренной программе подготовки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Диплом СПО)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обучения по ускоренной программе подготовки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(диплом ВО)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6676924"/>
                  </a:ext>
                </a:extLst>
              </a:tr>
              <a:tr h="155293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МЭИ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37.03.01 Психология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38.03.01 Экономика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38.03.02 Менеджмент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38.03.03 Управление персоналом</a:t>
                      </a:r>
                      <a:endParaRPr lang="ru-RU" sz="11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38.03.04 Государственное и муниципальное управление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</a:t>
                      </a: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38.03.05 Бизнес-информатика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</a:t>
                      </a: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38.03.10 Жилищное хозяйство и коммунальная инфраструктура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</a:t>
                      </a:r>
                      <a:r>
                        <a:rPr kumimoji="0" lang="ru-RU" sz="11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40.03.01 Юриспруденция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1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заочная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 6 месяцев - 4 года 6</a:t>
                      </a:r>
                      <a:r>
                        <a:rPr lang="ru-RU" sz="1200" b="1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 зависимости от ранее полученного образования)</a:t>
                      </a:r>
                      <a:endParaRPr lang="ru-RU" sz="12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688044"/>
                  </a:ext>
                </a:extLst>
              </a:tr>
              <a:tr h="239208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37.03.01 Психология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38.03.01 Экономика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38.03.02 Менеджмент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38.03.03 Управление персоналом</a:t>
                      </a:r>
                      <a:endParaRPr lang="ru-RU" sz="11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38.03.04 Государственное и муниципальное управление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</a:t>
                      </a: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38.03.05 Бизнес-информатика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38.03.10 Жилищное хозяйство и коммунальная инфраструктура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</a:t>
                      </a:r>
                      <a:r>
                        <a:rPr kumimoji="0" lang="ru-RU" sz="1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40.03.01 Юриспруденция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54.04.01 «Дизайн»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 – заочная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 6 месяцев - 4 года 6</a:t>
                      </a:r>
                      <a:r>
                        <a:rPr lang="ru-RU" sz="1200" b="1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 зависимости от ранее полученного образования)</a:t>
                      </a:r>
                      <a:endParaRPr lang="ru-RU" sz="12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2120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6848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41" y="118320"/>
            <a:ext cx="12030635" cy="634716"/>
          </a:xfrm>
        </p:spPr>
        <p:txBody>
          <a:bodyPr rtlCol="0"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Сроки обучения на программах бакалавриата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12</a:t>
            </a:fld>
            <a:endParaRPr lang="ru-RU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71C65141-E82D-4FED-9D34-9E349B5687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045633"/>
              </p:ext>
            </p:extLst>
          </p:nvPr>
        </p:nvGraphicFramePr>
        <p:xfrm>
          <a:off x="290286" y="665950"/>
          <a:ext cx="11571904" cy="53922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85">
                  <a:extLst>
                    <a:ext uri="{9D8B030D-6E8A-4147-A177-3AD203B41FA5}">
                      <a16:colId xmlns:a16="http://schemas.microsoft.com/office/drawing/2014/main" val="568893626"/>
                    </a:ext>
                  </a:extLst>
                </a:gridCol>
                <a:gridCol w="1779878">
                  <a:extLst>
                    <a:ext uri="{9D8B030D-6E8A-4147-A177-3AD203B41FA5}">
                      <a16:colId xmlns:a16="http://schemas.microsoft.com/office/drawing/2014/main" val="1706795165"/>
                    </a:ext>
                  </a:extLst>
                </a:gridCol>
                <a:gridCol w="1591569">
                  <a:extLst>
                    <a:ext uri="{9D8B030D-6E8A-4147-A177-3AD203B41FA5}">
                      <a16:colId xmlns:a16="http://schemas.microsoft.com/office/drawing/2014/main" val="3900333459"/>
                    </a:ext>
                  </a:extLst>
                </a:gridCol>
                <a:gridCol w="1585182">
                  <a:extLst>
                    <a:ext uri="{9D8B030D-6E8A-4147-A177-3AD203B41FA5}">
                      <a16:colId xmlns:a16="http://schemas.microsoft.com/office/drawing/2014/main" val="264662061"/>
                    </a:ext>
                  </a:extLst>
                </a:gridCol>
                <a:gridCol w="2648857">
                  <a:extLst>
                    <a:ext uri="{9D8B030D-6E8A-4147-A177-3AD203B41FA5}">
                      <a16:colId xmlns:a16="http://schemas.microsoft.com/office/drawing/2014/main" val="1463028934"/>
                    </a:ext>
                  </a:extLst>
                </a:gridCol>
                <a:gridCol w="1602139">
                  <a:extLst>
                    <a:ext uri="{9D8B030D-6E8A-4147-A177-3AD203B41FA5}">
                      <a16:colId xmlns:a16="http://schemas.microsoft.com/office/drawing/2014/main" val="3295993068"/>
                    </a:ext>
                  </a:extLst>
                </a:gridCol>
                <a:gridCol w="1311994">
                  <a:extLst>
                    <a:ext uri="{9D8B030D-6E8A-4147-A177-3AD203B41FA5}">
                      <a16:colId xmlns:a16="http://schemas.microsoft.com/office/drawing/2014/main" val="1102580399"/>
                    </a:ext>
                  </a:extLst>
                </a:gridCol>
              </a:tblGrid>
              <a:tr h="925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Наименование направления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Форма обучения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Срок обучения по основной программе подготовки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(аттестат)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Срок обучения по ускоренной программе подготовки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(дипломы СПО непрофильный, СПО профильный)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Срок обучения по ускоренной программе подготовки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(диплом ВО)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Начало обучения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6676924"/>
                  </a:ext>
                </a:extLst>
              </a:tr>
              <a:tr h="1611276">
                <a:tc rowSpan="3">
                  <a:txBody>
                    <a:bodyPr/>
                    <a:lstStyle/>
                    <a:p>
                      <a:pPr marL="108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МАБиУ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1080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38.03.01 Экономика</a:t>
                      </a:r>
                    </a:p>
                    <a:p>
                      <a:pPr marL="108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38.03.02 Менеджмент</a:t>
                      </a:r>
                    </a:p>
                    <a:p>
                      <a:pPr marL="108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38.03.03 Управление персоналом</a:t>
                      </a:r>
                    </a:p>
                    <a:p>
                      <a:pPr marL="108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38.03.04 ГМУ</a:t>
                      </a:r>
                    </a:p>
                    <a:p>
                      <a:pPr marL="108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40.03.01 Юриспруденция </a:t>
                      </a:r>
                    </a:p>
                    <a:p>
                      <a:pPr marL="108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очная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года 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года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года 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01.09.2025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6688044"/>
                  </a:ext>
                </a:extLst>
              </a:tr>
              <a:tr h="1305123">
                <a:tc vMerge="1">
                  <a:txBody>
                    <a:bodyPr/>
                    <a:lstStyle/>
                    <a:p>
                      <a:pPr marL="108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8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38.03.01 Экономика</a:t>
                      </a:r>
                    </a:p>
                    <a:p>
                      <a:pPr marL="108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38.03.02 Менеджмент</a:t>
                      </a:r>
                    </a:p>
                    <a:p>
                      <a:pPr marL="108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38.03.03 Управление персоналом</a:t>
                      </a:r>
                    </a:p>
                    <a:p>
                      <a:pPr marL="108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38.03.04 ГМУ</a:t>
                      </a:r>
                    </a:p>
                    <a:p>
                      <a:pPr marL="108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40.03.01 Юриспруденция</a:t>
                      </a:r>
                    </a:p>
                    <a:p>
                      <a:pPr marL="108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очно – заочная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года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года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года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 месяцев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01.10.2025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717490"/>
                  </a:ext>
                </a:extLst>
              </a:tr>
              <a:tr h="1523691">
                <a:tc vMerge="1">
                  <a:txBody>
                    <a:bodyPr/>
                    <a:lstStyle/>
                    <a:p>
                      <a:pPr marL="108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8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38.03.03 Управление персоналом</a:t>
                      </a:r>
                    </a:p>
                    <a:p>
                      <a:pPr marL="108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40.03.01 Юриспруденция</a:t>
                      </a:r>
                    </a:p>
                    <a:p>
                      <a:pPr marL="108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заочная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года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года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года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 месяцев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01.10.2025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979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49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289" y="118319"/>
            <a:ext cx="9855223" cy="900113"/>
          </a:xfrm>
        </p:spPr>
        <p:txBody>
          <a:bodyPr rtlCol="0">
            <a:normAutofit/>
          </a:bodyPr>
          <a:lstStyle/>
          <a:p>
            <a:pPr rtl="0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Сроки обучения на программах бакалавриата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13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518904"/>
              </p:ext>
            </p:extLst>
          </p:nvPr>
        </p:nvGraphicFramePr>
        <p:xfrm>
          <a:off x="286670" y="856651"/>
          <a:ext cx="11618659" cy="331150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91964">
                  <a:extLst>
                    <a:ext uri="{9D8B030D-6E8A-4147-A177-3AD203B41FA5}">
                      <a16:colId xmlns:a16="http://schemas.microsoft.com/office/drawing/2014/main" val="2243368738"/>
                    </a:ext>
                  </a:extLst>
                </a:gridCol>
                <a:gridCol w="3236995">
                  <a:extLst>
                    <a:ext uri="{9D8B030D-6E8A-4147-A177-3AD203B41FA5}">
                      <a16:colId xmlns:a16="http://schemas.microsoft.com/office/drawing/2014/main" val="568893626"/>
                    </a:ext>
                  </a:extLst>
                </a:gridCol>
                <a:gridCol w="1708524">
                  <a:extLst>
                    <a:ext uri="{9D8B030D-6E8A-4147-A177-3AD203B41FA5}">
                      <a16:colId xmlns:a16="http://schemas.microsoft.com/office/drawing/2014/main" val="3900333459"/>
                    </a:ext>
                  </a:extLst>
                </a:gridCol>
                <a:gridCol w="1708524">
                  <a:extLst>
                    <a:ext uri="{9D8B030D-6E8A-4147-A177-3AD203B41FA5}">
                      <a16:colId xmlns:a16="http://schemas.microsoft.com/office/drawing/2014/main" val="264662061"/>
                    </a:ext>
                  </a:extLst>
                </a:gridCol>
                <a:gridCol w="2050228">
                  <a:extLst>
                    <a:ext uri="{9D8B030D-6E8A-4147-A177-3AD203B41FA5}">
                      <a16:colId xmlns:a16="http://schemas.microsoft.com/office/drawing/2014/main" val="1463028934"/>
                    </a:ext>
                  </a:extLst>
                </a:gridCol>
                <a:gridCol w="1822424">
                  <a:extLst>
                    <a:ext uri="{9D8B030D-6E8A-4147-A177-3AD203B41FA5}">
                      <a16:colId xmlns:a16="http://schemas.microsoft.com/office/drawing/2014/main" val="3295993068"/>
                    </a:ext>
                  </a:extLst>
                </a:gridCol>
              </a:tblGrid>
              <a:tr h="9194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направления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обучения по основной программе подготовки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(аттестат, диплом НПО)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обучения по ускоренной программе подготовки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Диплом СПО)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обучения по ускоренной программе подготовки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(диплом ВО)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6676924"/>
                  </a:ext>
                </a:extLst>
              </a:tr>
              <a:tr h="23920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МУППИ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78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38.03.02 Менеджмент</a:t>
                      </a:r>
                    </a:p>
                    <a:p>
                      <a:pPr marL="1778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38.03.04 Государственное и муниципальное управление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 – заочная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 6 месяцев - 4 года 6</a:t>
                      </a:r>
                      <a:r>
                        <a:rPr lang="ru-RU" sz="1200" b="1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 зависимости от ранее полученного образования)</a:t>
                      </a:r>
                      <a:endParaRPr lang="ru-RU" sz="12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2120767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7F831F1C-D01C-4B0E-845E-1668AA8D6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444110"/>
              </p:ext>
            </p:extLst>
          </p:nvPr>
        </p:nvGraphicFramePr>
        <p:xfrm>
          <a:off x="286669" y="4168159"/>
          <a:ext cx="11618659" cy="1713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9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39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54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2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274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598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0462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МАУП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38.03.01 Экономика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38.03.02 Менеджмент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заочная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80441" marR="80441" marT="40221" marB="40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80441" marR="80441" marT="40221" marB="40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года 10 месяцев</a:t>
                      </a:r>
                    </a:p>
                  </a:txBody>
                  <a:tcPr marL="80441" marR="80441" marT="40221" marB="40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46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38.03.01 Экономика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38.03.02 Менеджмент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очно – заочная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года 6 месяцев</a:t>
                      </a:r>
                    </a:p>
                  </a:txBody>
                  <a:tcPr marL="80441" marR="80441" marT="40221" marB="40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года 6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(профильный и непрофильный)</a:t>
                      </a:r>
                    </a:p>
                  </a:txBody>
                  <a:tcPr marL="80441" marR="80441" marT="40221" marB="40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80441" marR="80441" marT="40221" marB="40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7471599"/>
                  </a:ext>
                </a:extLst>
              </a:tr>
              <a:tr h="56046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37.03.01 Психология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года 6 месяцев</a:t>
                      </a:r>
                    </a:p>
                  </a:txBody>
                  <a:tcPr marL="80441" marR="80441" marT="40221" marB="40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года 6 месяцев</a:t>
                      </a:r>
                    </a:p>
                  </a:txBody>
                  <a:tcPr marL="80441" marR="80441" marT="40221" marB="40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года 6 месяцев</a:t>
                      </a:r>
                    </a:p>
                  </a:txBody>
                  <a:tcPr marL="80441" marR="80441" marT="40221" marB="40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50743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2334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14</a:t>
            </a:fld>
            <a:endParaRPr lang="ru-RU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2519CEDE-28CC-4E3C-83AC-1A75D36E83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59151"/>
              </p:ext>
            </p:extLst>
          </p:nvPr>
        </p:nvGraphicFramePr>
        <p:xfrm>
          <a:off x="210457" y="815182"/>
          <a:ext cx="11676740" cy="47938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01949">
                  <a:extLst>
                    <a:ext uri="{9D8B030D-6E8A-4147-A177-3AD203B41FA5}">
                      <a16:colId xmlns:a16="http://schemas.microsoft.com/office/drawing/2014/main" val="2243368738"/>
                    </a:ext>
                  </a:extLst>
                </a:gridCol>
                <a:gridCol w="1908508">
                  <a:extLst>
                    <a:ext uri="{9D8B030D-6E8A-4147-A177-3AD203B41FA5}">
                      <a16:colId xmlns:a16="http://schemas.microsoft.com/office/drawing/2014/main" val="568893626"/>
                    </a:ext>
                  </a:extLst>
                </a:gridCol>
                <a:gridCol w="908085">
                  <a:extLst>
                    <a:ext uri="{9D8B030D-6E8A-4147-A177-3AD203B41FA5}">
                      <a16:colId xmlns:a16="http://schemas.microsoft.com/office/drawing/2014/main" val="3900333459"/>
                    </a:ext>
                  </a:extLst>
                </a:gridCol>
                <a:gridCol w="1551027">
                  <a:extLst>
                    <a:ext uri="{9D8B030D-6E8A-4147-A177-3AD203B41FA5}">
                      <a16:colId xmlns:a16="http://schemas.microsoft.com/office/drawing/2014/main" val="264662061"/>
                    </a:ext>
                  </a:extLst>
                </a:gridCol>
                <a:gridCol w="1841845">
                  <a:extLst>
                    <a:ext uri="{9D8B030D-6E8A-4147-A177-3AD203B41FA5}">
                      <a16:colId xmlns:a16="http://schemas.microsoft.com/office/drawing/2014/main" val="1463028934"/>
                    </a:ext>
                  </a:extLst>
                </a:gridCol>
                <a:gridCol w="1841845">
                  <a:extLst>
                    <a:ext uri="{9D8B030D-6E8A-4147-A177-3AD203B41FA5}">
                      <a16:colId xmlns:a16="http://schemas.microsoft.com/office/drawing/2014/main" val="3295993068"/>
                    </a:ext>
                  </a:extLst>
                </a:gridCol>
                <a:gridCol w="2423481">
                  <a:extLst>
                    <a:ext uri="{9D8B030D-6E8A-4147-A177-3AD203B41FA5}">
                      <a16:colId xmlns:a16="http://schemas.microsoft.com/office/drawing/2014/main" val="1102580399"/>
                    </a:ext>
                  </a:extLst>
                </a:gridCol>
              </a:tblGrid>
              <a:tr h="11319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специальностей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Форма обучения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Срок обучения на базе среднего общего образования</a:t>
                      </a:r>
                    </a:p>
                  </a:txBody>
                  <a:tcPr marL="80441" marR="80441" marT="40221" marB="40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Срок обучения на базе диплома о среднем профессиональном образовании по специальности, не соответствующей направлению подготовки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80441" marR="80441" marT="40221" marB="40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Срок обучения на базе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диплома о среднем профессиональном образовании по специальности,  соответствующей направлению подготовки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Срок обучения на базе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высшего образования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6676924"/>
                  </a:ext>
                </a:extLst>
              </a:tr>
              <a:tr h="79051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ВЭПИ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38.05.02 Таможенное дело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Заочная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 лет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r>
                        <a:rPr lang="ru-RU" sz="1100" b="1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года 5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baseline="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baseline="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baseline="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r>
                        <a:rPr lang="ru-RU" sz="1100" b="1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года 5</a:t>
                      </a: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года 5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8370379"/>
                  </a:ext>
                </a:extLst>
              </a:tr>
              <a:tr h="13844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40.05.04 Судебная и прокурорская деятельность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38.05.02 Экономическая безопасность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 лет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  <a:r>
                        <a:rPr lang="ru-RU" sz="1100" b="1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лет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baseline="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baseline="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года 5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года 5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года 5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года 5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года 5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4 года 5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4615809"/>
                  </a:ext>
                </a:extLst>
              </a:tr>
            </a:tbl>
          </a:graphicData>
        </a:graphic>
      </p:graphicFrame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DD7DEAB-31BF-4145-821C-94C826937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289" y="118319"/>
            <a:ext cx="9855223" cy="900113"/>
          </a:xfrm>
        </p:spPr>
        <p:txBody>
          <a:bodyPr rtlCol="0">
            <a:normAutofit/>
          </a:bodyPr>
          <a:lstStyle/>
          <a:p>
            <a:pPr rtl="0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Сроки обучения на программах бакалавриата</a:t>
            </a:r>
          </a:p>
        </p:txBody>
      </p:sp>
    </p:spTree>
    <p:extLst>
      <p:ext uri="{BB962C8B-B14F-4D97-AF65-F5344CB8AC3E}">
        <p14:creationId xmlns:p14="http://schemas.microsoft.com/office/powerpoint/2010/main" val="1146039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60" y="136525"/>
            <a:ext cx="11812554" cy="585788"/>
          </a:xfrm>
        </p:spPr>
        <p:txBody>
          <a:bodyPr rtlCol="0">
            <a:noAutofit/>
          </a:bodyPr>
          <a:lstStyle/>
          <a:p>
            <a:pPr algn="ctr" rtl="0"/>
            <a:r>
              <a:rPr lang="ru-RU" sz="1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на программы Высшего образования (уровень – магистратура)  </a:t>
            </a:r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E3984D70-BD95-4E1F-9725-902B5D74D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15</a:t>
            </a:fld>
            <a:endParaRPr lang="ru-RU"/>
          </a:p>
        </p:txBody>
      </p:sp>
      <p:graphicFrame>
        <p:nvGraphicFramePr>
          <p:cNvPr id="5" name="Group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087801"/>
              </p:ext>
            </p:extLst>
          </p:nvPr>
        </p:nvGraphicFramePr>
        <p:xfrm>
          <a:off x="74648" y="589901"/>
          <a:ext cx="11977392" cy="604906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8339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0742">
                  <a:extLst>
                    <a:ext uri="{9D8B030D-6E8A-4147-A177-3AD203B41FA5}">
                      <a16:colId xmlns:a16="http://schemas.microsoft.com/office/drawing/2014/main" val="476949291"/>
                    </a:ext>
                  </a:extLst>
                </a:gridCol>
                <a:gridCol w="2569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2743">
                  <a:extLst>
                    <a:ext uri="{9D8B030D-6E8A-4147-A177-3AD203B41FA5}">
                      <a16:colId xmlns:a16="http://schemas.microsoft.com/office/drawing/2014/main" val="3944971289"/>
                    </a:ext>
                  </a:extLst>
                </a:gridCol>
                <a:gridCol w="15385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32383">
                  <a:extLst>
                    <a:ext uri="{9D8B030D-6E8A-4147-A177-3AD203B41FA5}">
                      <a16:colId xmlns:a16="http://schemas.microsoft.com/office/drawing/2014/main" val="1895802772"/>
                    </a:ext>
                  </a:extLst>
                </a:gridCol>
              </a:tblGrid>
              <a:tr h="31724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направлений магистратуры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7" marB="45707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Образовательные организации, реализующие</a:t>
                      </a:r>
                      <a:r>
                        <a:rPr lang="ru-RU" sz="1200" b="1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программу/ наименование профилей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7" marB="45707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7" marB="45707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7" marB="45707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196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6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ИДК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7" marB="45707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МЭИ</a:t>
                      </a:r>
                    </a:p>
                  </a:txBody>
                  <a:tcPr marL="91439" marR="91439" marT="45707" marB="45707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ММА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7" marB="45707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МАБиУ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7" marB="45707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ВЭПИ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7" marB="45707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0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09.04.01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 и ВТ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5" marB="45705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7" marB="4570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Информационные системы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7" marB="4570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Информационный менеджмент</a:t>
                      </a:r>
                    </a:p>
                  </a:txBody>
                  <a:tcPr marL="91439" marR="91439" marT="45707" marB="4570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ru-RU" sz="12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07" marB="45707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37.04.01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Психология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5" marB="45705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Психология инновационного образования</a:t>
                      </a: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психология и психология личности</a:t>
                      </a: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Психологическое консультирование участников образовательных отношений</a:t>
                      </a:r>
                    </a:p>
                  </a:txBody>
                  <a:tcPr marL="91439" marR="91439" marT="45705" marB="45705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2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38.04.01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Экономика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5" marB="45705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Финансовая экономика</a:t>
                      </a: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Экономика фирмы</a:t>
                      </a: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05" marB="45705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6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38.04.02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Менеджмент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5" marB="45705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Управление и администрирование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организации</a:t>
                      </a:r>
                    </a:p>
                  </a:txBody>
                  <a:tcPr marL="91439" marR="91439" marT="45705" marB="45705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Информационный менеджмент</a:t>
                      </a:r>
                    </a:p>
                  </a:txBody>
                  <a:tcPr marL="91439" marR="91439" marT="45705" marB="45705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05" marB="45705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05" marB="45705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55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Фармацевтический  менеджмент</a:t>
                      </a:r>
                    </a:p>
                  </a:txBody>
                  <a:tcPr marL="91439" marR="91439" marT="45705" marB="45705" anchor="ctr" horzOverflow="overflow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5" marB="45705" horzOverflow="overflow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407231"/>
                  </a:ext>
                </a:extLst>
              </a:tr>
              <a:tr h="4414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38.04.04 Государственное и муниципальное управление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5" marB="45705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Государственная и муниципальная служба</a:t>
                      </a: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и муниципальное управление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Региональное и муниципальное управление</a:t>
                      </a: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05" marB="45705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970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40.04.01 Юриспруденция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5" marB="45705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Гражданское право, предпринимательское право, семейное право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5" marB="45705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Гражданское, семейное, международное  частное право</a:t>
                      </a: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Гражданское право, семейное право, международное частное право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Правоохранительная</a:t>
                      </a:r>
                    </a:p>
                  </a:txBody>
                  <a:tcPr marL="91439" marR="91439" marT="45705" marB="45705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77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1439" marR="91439" marT="45705" marB="45705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Уголовное право, криминология, уголовно-исполнительное право</a:t>
                      </a: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05" marB="45705" anchor="ctr" horzOverflow="overflow"/>
                </a:tc>
                <a:extLst>
                  <a:ext uri="{0D108BD9-81ED-4DB2-BD59-A6C34878D82A}">
                    <a16:rowId xmlns:a16="http://schemas.microsoft.com/office/drawing/2014/main" val="1353970221"/>
                  </a:ext>
                </a:extLst>
              </a:tr>
              <a:tr h="6177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44.04.01 Педагогическое образование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5" marB="45705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5" marB="457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7" marB="4570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Информационные технологии в образовании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7" marB="4570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7" marB="4570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07" marB="45707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5001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7701" y="3246120"/>
            <a:ext cx="8715271" cy="2482507"/>
          </a:xfrm>
        </p:spPr>
        <p:txBody>
          <a:bodyPr rtlCol="0"/>
          <a:lstStyle/>
          <a:p>
            <a:pPr algn="ctr">
              <a:lnSpc>
                <a:spcPct val="100000"/>
              </a:lnSpc>
            </a:pPr>
            <a:r>
              <a:rPr lang="ru-RU" b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ПРОФЕССИОНАЛЬНОЕ 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816125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036" y="81802"/>
            <a:ext cx="11693237" cy="915262"/>
          </a:xfrm>
        </p:spPr>
        <p:txBody>
          <a:bodyPr rtlCol="0">
            <a:normAutofit/>
          </a:bodyPr>
          <a:lstStyle/>
          <a:p>
            <a:pPr rtl="0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организации </a:t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профессионального образования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1C80FB-53F9-42EE-B1E6-D0F998EC5D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1006" y="951484"/>
            <a:ext cx="11656194" cy="5509352"/>
          </a:xfrm>
        </p:spPr>
        <p:txBody>
          <a:bodyPr numCol="2" rtlCol="0">
            <a:no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Автономная некоммерческая организация профессионального образования «Московский колледж информационных технологий» (далее – МКИТ),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Частное профессиональное образовательное учреждение «Владикавказский профессиональный колледж» (далее – ВПК),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Частное профессиональное образовательное учреждение «Ивановский гуманитарно-технический колледж»  (далее – ИГТК),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Частное профессиональное образовательное учреждение «Колледж современных технологий и медицины» (далее – ЧПОУ «КСТМ»),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Автономная некоммерческая организация профессиональной образовательной организации «Колледж экономика, права и информационных технологий» (далее - АНО ПОО «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КЭПИиТ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Частное профессиональное образовательное учреждение «Нижегородский гуманитарно-технический колледж» (далее – НГТК),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Частное профессиональное образовательное учреждение «Пензенский гуманитарно-технический колледж» (далее – ПГТК),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Частное профессиональное образовательное учреждение «Смоленский юридический колледж» (далее – СЮК),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Автономная некоммерческая организация профессиональной образовательной организации «Московский банковский экономико-правовой колледж»  ( далее - АНО ПОО «МБЭПК»),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Частное учреждение профессионального образования «Социально-технологический колледж»  (далее - ЧУ ПО «СТК»),</a:t>
            </a:r>
          </a:p>
          <a:p>
            <a:pPr marL="719138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Автономная некоммерческая организация профессионального образования «Технико-Экономический колледж» (далее - АНО ПО «ТЭК»),</a:t>
            </a:r>
          </a:p>
          <a:p>
            <a:pPr marL="719138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образовательное частное учреждение «Колледж информатики и дизайна» (далее - ПОЧУ «КИД»),</a:t>
            </a:r>
          </a:p>
          <a:p>
            <a:pPr marL="719138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Частное профессиональное образовательное учреждение "Дальневосточный социально-технический колледж"  (далее - ЧПОУ ДВСТК) ,</a:t>
            </a:r>
          </a:p>
          <a:p>
            <a:pPr marL="719138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Частное профессиональное образовательное учреждение «Многопрофильный технологический колледж» (далее - ЧПОУ МТК),</a:t>
            </a:r>
          </a:p>
          <a:p>
            <a:pPr marL="719138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Автономная некоммерческая  организация профессиональной образовательной организации «Московский колледж деловой карьеры» (АНО ПОО «МКДК»),</a:t>
            </a:r>
          </a:p>
          <a:p>
            <a:pPr marL="719138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Частное профессиональное образовательное учреждение «Сибирский колледж современных технологий» (ЧПОУ СКСТ),</a:t>
            </a:r>
          </a:p>
          <a:p>
            <a:pPr marL="719138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Автономная некоммерческая организация профессионального образования «Гуманитарно-технический колледж «Знание» (АНО ПО «ГТК» «Знание»)</a:t>
            </a:r>
          </a:p>
          <a:p>
            <a:pPr marL="719138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Автономная некоммерческая организация профессионального образования «Многопрофильный колледж №1» (АНО ПОО «МК-1»)</a:t>
            </a:r>
          </a:p>
          <a:p>
            <a:pPr marL="719138" indent="-285750" algn="just">
              <a:buFont typeface="Arial" panose="020B0604020202020204" pitchFamily="34" charset="0"/>
              <a:buChar char="•"/>
            </a:pP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Номер слайда 81">
            <a:extLst>
              <a:ext uri="{FF2B5EF4-FFF2-40B4-BE49-F238E27FC236}">
                <a16:creationId xmlns:a16="http://schemas.microsoft.com/office/drawing/2014/main" id="{CE36A058-BEC2-4BC5-A467-F2EB2A36505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17</a:t>
            </a:fld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8202AA-A66C-34AF-6900-0744C46993B3}"/>
              </a:ext>
            </a:extLst>
          </p:cNvPr>
          <p:cNvSpPr txBox="1"/>
          <p:nvPr/>
        </p:nvSpPr>
        <p:spPr>
          <a:xfrm>
            <a:off x="7083641" y="3914488"/>
            <a:ext cx="4877353" cy="2084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СРЕДНЕЕ ПРОФЕССИОНАЛЬНОЕ ОБРАЗОВАНИЕ – от 18 000 руб. за семестр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898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78" y="136525"/>
            <a:ext cx="11623729" cy="585788"/>
          </a:xfrm>
        </p:spPr>
        <p:txBody>
          <a:bodyPr rtlCol="0">
            <a:noAutofit/>
          </a:bodyPr>
          <a:lstStyle/>
          <a:p>
            <a:pPr algn="ctr" rtl="0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СПЕЦИАЛЬНОСТЕЙ И ОБРАЗОВАТЕЛЬНЫХ ОРГАНИЗАЦИЙ</a:t>
            </a:r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E3984D70-BD95-4E1F-9725-902B5D74D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18</a:t>
            </a:fld>
            <a:endParaRPr lang="ru-RU"/>
          </a:p>
        </p:txBody>
      </p:sp>
      <p:graphicFrame>
        <p:nvGraphicFramePr>
          <p:cNvPr id="5" name="Group 69">
            <a:extLst>
              <a:ext uri="{FF2B5EF4-FFF2-40B4-BE49-F238E27FC236}">
                <a16:creationId xmlns:a16="http://schemas.microsoft.com/office/drawing/2014/main" id="{71BF5D98-8608-41CF-B0F7-C2B492CE5F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895031"/>
              </p:ext>
            </p:extLst>
          </p:nvPr>
        </p:nvGraphicFramePr>
        <p:xfrm>
          <a:off x="107503" y="618139"/>
          <a:ext cx="11717703" cy="6118375"/>
        </p:xfrm>
        <a:graphic>
          <a:graphicData uri="http://schemas.openxmlformats.org/drawingml/2006/table">
            <a:tbl>
              <a:tblPr/>
              <a:tblGrid>
                <a:gridCol w="36798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9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1920">
                  <a:extLst>
                    <a:ext uri="{9D8B030D-6E8A-4147-A177-3AD203B41FA5}">
                      <a16:colId xmlns:a16="http://schemas.microsoft.com/office/drawing/2014/main" val="3027884187"/>
                    </a:ext>
                  </a:extLst>
                </a:gridCol>
                <a:gridCol w="1248592">
                  <a:extLst>
                    <a:ext uri="{9D8B030D-6E8A-4147-A177-3AD203B41FA5}">
                      <a16:colId xmlns:a16="http://schemas.microsoft.com/office/drawing/2014/main" val="3059992370"/>
                    </a:ext>
                  </a:extLst>
                </a:gridCol>
                <a:gridCol w="13446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525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440685">
                  <a:extLst>
                    <a:ext uri="{9D8B030D-6E8A-4147-A177-3AD203B41FA5}">
                      <a16:colId xmlns:a16="http://schemas.microsoft.com/office/drawing/2014/main" val="3983381539"/>
                    </a:ext>
                  </a:extLst>
                </a:gridCol>
              </a:tblGrid>
              <a:tr h="231095">
                <a:tc rowSpan="2">
                  <a:txBody>
                    <a:bodyPr/>
                    <a:lstStyle/>
                    <a:p>
                      <a:pPr marL="72000"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специальностей (профессий)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Образовательные организации реализующие программу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4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ДВСТК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ИГТК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НГТК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СКСТ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322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09.01.03 Оператор информационных систем и ресурсов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(профессия)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4466363"/>
                  </a:ext>
                </a:extLst>
              </a:tr>
              <a:tr h="436348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09.02.07 Информационные системы и программирование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740465"/>
                  </a:ext>
                </a:extLst>
              </a:tr>
              <a:tr h="499683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21.02.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Землеустройство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(заочная)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(заочная)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9056213"/>
                  </a:ext>
                </a:extLst>
              </a:tr>
              <a:tr h="590637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38.02.01 Экономика и бухгалтерский учет </a:t>
                      </a:r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(по отраслям)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заочная</a:t>
                      </a: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0745998"/>
                  </a:ext>
                </a:extLst>
              </a:tr>
              <a:tr h="590637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38.02.03 Операционная деятельность в логистике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923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38.02.07 Банковское дело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4509297"/>
                  </a:ext>
                </a:extLst>
              </a:tr>
              <a:tr h="517424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40.02.02 Правоохранительная деятельность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1166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40.02.04 Юриспруденция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algn="ctr" fontAlgn="b"/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(заочная)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algn="ctr" fontAlgn="b"/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7983835"/>
                  </a:ext>
                </a:extLst>
              </a:tr>
              <a:tr h="541166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43.02.16 Туризм и гостеприимство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329614"/>
                  </a:ext>
                </a:extLst>
              </a:tr>
              <a:tr h="602501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44.02.01 Дошкольное образование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(заочная)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0636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8427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91" y="152023"/>
            <a:ext cx="12118109" cy="585788"/>
          </a:xfrm>
        </p:spPr>
        <p:txBody>
          <a:bodyPr rtlCol="0">
            <a:noAutofit/>
          </a:bodyPr>
          <a:lstStyle/>
          <a:p>
            <a:pPr algn="ctr" rtl="0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СПЕЦИАЛЬНОСТЕЙ И ОБРАЗОВАТЕЛЬНЫХ ОРГАНИЗАЦИЙ</a:t>
            </a:r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E3984D70-BD95-4E1F-9725-902B5D74D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19</a:t>
            </a:fld>
            <a:endParaRPr lang="ru-RU"/>
          </a:p>
        </p:txBody>
      </p:sp>
      <p:graphicFrame>
        <p:nvGraphicFramePr>
          <p:cNvPr id="5" name="Group 69">
            <a:extLst>
              <a:ext uri="{FF2B5EF4-FFF2-40B4-BE49-F238E27FC236}">
                <a16:creationId xmlns:a16="http://schemas.microsoft.com/office/drawing/2014/main" id="{F207429A-A747-439B-8FA9-77E9D1ED3D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4616871"/>
              </p:ext>
            </p:extLst>
          </p:nvPr>
        </p:nvGraphicFramePr>
        <p:xfrm>
          <a:off x="107504" y="566122"/>
          <a:ext cx="11670840" cy="6226566"/>
        </p:xfrm>
        <a:graphic>
          <a:graphicData uri="http://schemas.openxmlformats.org/drawingml/2006/table">
            <a:tbl>
              <a:tblPr/>
              <a:tblGrid>
                <a:gridCol w="3388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70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1795">
                  <a:extLst>
                    <a:ext uri="{9D8B030D-6E8A-4147-A177-3AD203B41FA5}">
                      <a16:colId xmlns:a16="http://schemas.microsoft.com/office/drawing/2014/main" val="627315290"/>
                    </a:ext>
                  </a:extLst>
                </a:gridCol>
                <a:gridCol w="1694154">
                  <a:extLst>
                    <a:ext uri="{9D8B030D-6E8A-4147-A177-3AD203B41FA5}">
                      <a16:colId xmlns:a16="http://schemas.microsoft.com/office/drawing/2014/main" val="3027884187"/>
                    </a:ext>
                  </a:extLst>
                </a:gridCol>
                <a:gridCol w="1694154">
                  <a:extLst>
                    <a:ext uri="{9D8B030D-6E8A-4147-A177-3AD203B41FA5}">
                      <a16:colId xmlns:a16="http://schemas.microsoft.com/office/drawing/2014/main" val="3059992370"/>
                    </a:ext>
                  </a:extLst>
                </a:gridCol>
                <a:gridCol w="15059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294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3241">
                <a:tc rowSpan="2">
                  <a:txBody>
                    <a:bodyPr/>
                    <a:lstStyle/>
                    <a:p>
                      <a:pPr marL="72000"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специальностей (профессий)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Образовательные организации реализующие программу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4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КСТМ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КЭПиИТ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МБЭПК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(ИНО Профессионал)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МКДК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(ИНО Профессионал)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МКИТ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ПГТК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319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09.02.07 Информационные системы и программирование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</a:t>
                      </a:r>
                      <a:r>
                        <a:rPr lang="ru-RU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оч</a:t>
                      </a: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-заочная)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</a:t>
                      </a:r>
                      <a:r>
                        <a:rPr kumimoji="0" lang="ru-RU" sz="1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оч</a:t>
                      </a:r>
                      <a:r>
                        <a:rPr kumimoji="0" lang="ru-RU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-заочная)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8328271"/>
                  </a:ext>
                </a:extLst>
              </a:tr>
              <a:tr h="632077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10.02.05 Обеспечение информационной безопасности автоматизированных систем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</a:t>
                      </a:r>
                      <a:r>
                        <a:rPr kumimoji="0" lang="ru-RU" sz="1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оч</a:t>
                      </a:r>
                      <a:r>
                        <a:rPr kumimoji="0" lang="ru-RU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-заочная)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0629477"/>
                  </a:ext>
                </a:extLst>
              </a:tr>
              <a:tr h="641473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13.02.13 Эксплуатация и обслуживание электрического и электромеханического оборудования (по отраслям)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5075522"/>
                  </a:ext>
                </a:extLst>
              </a:tr>
              <a:tr h="504322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38.02.01 Экономика и бухгалтерский учет </a:t>
                      </a:r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(по отраслям)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(заочная)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9056213"/>
                  </a:ext>
                </a:extLst>
              </a:tr>
              <a:tr h="511122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38.02.03 Операционная деятельность в логистике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0745998"/>
                  </a:ext>
                </a:extLst>
              </a:tr>
              <a:tr h="484561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38.02.07 Банковское дело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857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38.02.08 Торговое дело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(заочная)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4509297"/>
                  </a:ext>
                </a:extLst>
              </a:tr>
              <a:tr h="535235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40.02.04 Юриспруденция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algn="ctr" fontAlgn="b"/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очная</a:t>
                      </a: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7983835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44.02.01 Дошкольное образование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(заочная)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329614"/>
                  </a:ext>
                </a:extLst>
              </a:tr>
              <a:tr h="608092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54.01.20  Графический дизайнер (профессия)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</a:t>
                      </a:r>
                      <a:r>
                        <a:rPr kumimoji="0" lang="ru-RU" sz="1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оч</a:t>
                      </a:r>
                      <a:r>
                        <a:rPr kumimoji="0" lang="ru-RU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-заочная)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0636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571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82587" y="2884055"/>
            <a:ext cx="8098972" cy="2482507"/>
          </a:xfrm>
        </p:spPr>
        <p:txBody>
          <a:bodyPr rtlCol="0"/>
          <a:lstStyle/>
          <a:p>
            <a:pPr algn="r">
              <a:lnSpc>
                <a:spcPct val="100000"/>
              </a:lnSpc>
            </a:pPr>
            <a:r>
              <a:rPr lang="ru-RU" sz="4400" b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4216113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78" y="136525"/>
            <a:ext cx="11623729" cy="585788"/>
          </a:xfrm>
        </p:spPr>
        <p:txBody>
          <a:bodyPr rtlCol="0">
            <a:noAutofit/>
          </a:bodyPr>
          <a:lstStyle/>
          <a:p>
            <a:pPr algn="ctr" rtl="0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СПЕЦИАЛЬНОСТЕЙ И ОБРАЗОВАТЕЛЬНЫХ ОРГАНИЗАЦИЙ</a:t>
            </a:r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E3984D70-BD95-4E1F-9725-902B5D74D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20</a:t>
            </a:fld>
            <a:endParaRPr lang="ru-RU"/>
          </a:p>
        </p:txBody>
      </p:sp>
      <p:graphicFrame>
        <p:nvGraphicFramePr>
          <p:cNvPr id="5" name="Group 69">
            <a:extLst>
              <a:ext uri="{FF2B5EF4-FFF2-40B4-BE49-F238E27FC236}">
                <a16:creationId xmlns:a16="http://schemas.microsoft.com/office/drawing/2014/main" id="{0BB2F4FB-1E55-4CB4-BDFC-EB7977E46D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368059"/>
              </p:ext>
            </p:extLst>
          </p:nvPr>
        </p:nvGraphicFramePr>
        <p:xfrm>
          <a:off x="107503" y="913284"/>
          <a:ext cx="11717702" cy="5808191"/>
        </p:xfrm>
        <a:graphic>
          <a:graphicData uri="http://schemas.openxmlformats.org/drawingml/2006/table">
            <a:tbl>
              <a:tblPr/>
              <a:tblGrid>
                <a:gridCol w="3970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41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891">
                  <a:extLst>
                    <a:ext uri="{9D8B030D-6E8A-4147-A177-3AD203B41FA5}">
                      <a16:colId xmlns:a16="http://schemas.microsoft.com/office/drawing/2014/main" val="1389856745"/>
                    </a:ext>
                  </a:extLst>
                </a:gridCol>
                <a:gridCol w="1452608">
                  <a:extLst>
                    <a:ext uri="{9D8B030D-6E8A-4147-A177-3AD203B41FA5}">
                      <a16:colId xmlns:a16="http://schemas.microsoft.com/office/drawing/2014/main" val="3973709923"/>
                    </a:ext>
                  </a:extLst>
                </a:gridCol>
                <a:gridCol w="1743129">
                  <a:extLst>
                    <a:ext uri="{9D8B030D-6E8A-4147-A177-3AD203B41FA5}">
                      <a16:colId xmlns:a16="http://schemas.microsoft.com/office/drawing/2014/main" val="3059992370"/>
                    </a:ext>
                  </a:extLst>
                </a:gridCol>
                <a:gridCol w="1549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50034">
                <a:tc rowSpan="2">
                  <a:txBody>
                    <a:bodyPr/>
                    <a:lstStyle/>
                    <a:p>
                      <a:pPr marL="72000"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специальностей (профессий)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Образовательные организации реализующие программу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ВПК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МИБиУ</a:t>
                      </a:r>
                      <a:endParaRPr lang="ru-RU" sz="1200" b="1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МТК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СТК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СЮК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896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09.02.01 Компьютерные системы и комплексы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8328271"/>
                  </a:ext>
                </a:extLst>
              </a:tr>
              <a:tr h="585666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38.02.01 Экономика и бухгалтерский учет (по отраслям)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kumimoji="0" lang="ru-RU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kumimoji="0" lang="ru-RU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9056213"/>
                  </a:ext>
                </a:extLst>
              </a:tr>
              <a:tr h="593564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38.02.03 Операционная деятельность в логистике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kumimoji="0" lang="ru-RU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kumimoji="0" lang="ru-RU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0745998"/>
                  </a:ext>
                </a:extLst>
              </a:tr>
              <a:tr h="603420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38.02.08 Торговое дело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1088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40.02.02 Правоохранительная деятельность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4509297"/>
                  </a:ext>
                </a:extLst>
              </a:tr>
              <a:tr h="621566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40.02.04 Юриспруденция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algn="ctr" fontAlgn="b"/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очная, 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заочная)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7983835"/>
                  </a:ext>
                </a:extLst>
              </a:tr>
              <a:tr h="487689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42.02.01 Реклама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algn="ctr" fontAlgn="b"/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очная, 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заочная)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329614"/>
                  </a:ext>
                </a:extLst>
              </a:tr>
              <a:tr h="487689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43.02.16 Туризм и гостеприимство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856449"/>
                  </a:ext>
                </a:extLst>
              </a:tr>
              <a:tr h="487689"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44.02.01 Дошкольное образование</a:t>
                      </a:r>
                    </a:p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(заочная)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., 11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кл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(очная, заочная)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5368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34433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289" y="118319"/>
            <a:ext cx="9855223" cy="900113"/>
          </a:xfrm>
        </p:spPr>
        <p:txBody>
          <a:bodyPr rtlCol="0">
            <a:normAutofit/>
          </a:bodyPr>
          <a:lstStyle/>
          <a:p>
            <a:pPr rtl="0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Сроки обучения на программах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21</a:t>
            </a:fld>
            <a:endParaRPr lang="ru-RU" dirty="0"/>
          </a:p>
        </p:txBody>
      </p:sp>
      <p:graphicFrame>
        <p:nvGraphicFramePr>
          <p:cNvPr id="5" name="Group 69">
            <a:extLst>
              <a:ext uri="{FF2B5EF4-FFF2-40B4-BE49-F238E27FC236}">
                <a16:creationId xmlns:a16="http://schemas.microsoft.com/office/drawing/2014/main" id="{F0BE5951-C718-4EED-A868-DCD395DEBC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503568"/>
              </p:ext>
            </p:extLst>
          </p:nvPr>
        </p:nvGraphicFramePr>
        <p:xfrm>
          <a:off x="493488" y="1018432"/>
          <a:ext cx="11393712" cy="5544590"/>
        </p:xfrm>
        <a:graphic>
          <a:graphicData uri="http://schemas.openxmlformats.org/drawingml/2006/table">
            <a:tbl>
              <a:tblPr/>
              <a:tblGrid>
                <a:gridCol w="2814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5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5884">
                  <a:extLst>
                    <a:ext uri="{9D8B030D-6E8A-4147-A177-3AD203B41FA5}">
                      <a16:colId xmlns:a16="http://schemas.microsoft.com/office/drawing/2014/main" val="3953834207"/>
                    </a:ext>
                  </a:extLst>
                </a:gridCol>
                <a:gridCol w="1125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20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1324">
                  <a:extLst>
                    <a:ext uri="{9D8B030D-6E8A-4147-A177-3AD203B41FA5}">
                      <a16:colId xmlns:a16="http://schemas.microsoft.com/office/drawing/2014/main" val="234502845"/>
                    </a:ext>
                  </a:extLst>
                </a:gridCol>
                <a:gridCol w="10904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7531">
                  <a:extLst>
                    <a:ext uri="{9D8B030D-6E8A-4147-A177-3AD203B41FA5}">
                      <a16:colId xmlns:a16="http://schemas.microsoft.com/office/drawing/2014/main" val="4141422713"/>
                    </a:ext>
                  </a:extLst>
                </a:gridCol>
              </a:tblGrid>
              <a:tr h="502554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и код  специальности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базе основного общего образования (9 </a:t>
                      </a:r>
                      <a:r>
                        <a:rPr kumimoji="0" lang="ru-RU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.)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endParaRPr kumimoji="0" lang="ru-RU" sz="105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базе среднего общего образования (11 </a:t>
                      </a:r>
                      <a:r>
                        <a:rPr kumimoji="0" lang="ru-RU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.)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endParaRPr kumimoji="0" lang="ru-RU" sz="105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Квалификация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100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09" marB="45709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Очная 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Очно-</a:t>
                      </a:r>
                      <a:r>
                        <a:rPr kumimoji="0" lang="ru-RU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заоч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Заочная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Очная 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Очно-</a:t>
                      </a:r>
                      <a:r>
                        <a:rPr kumimoji="0" lang="ru-RU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заоч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Заочная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endParaRPr kumimoji="0" lang="ru-RU" sz="9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1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09.02.01 Компьютерные системы и комплексы</a:t>
                      </a:r>
                    </a:p>
                  </a:txBody>
                  <a:tcPr marL="91437" marR="91437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Специалист по компьютерным системам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0340638"/>
                  </a:ext>
                </a:extLst>
              </a:tr>
              <a:tr h="8697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09.02.07 Информационные системы и программирование</a:t>
                      </a: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г. 10 мес.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КЭПиИТ</a:t>
                      </a: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г. 6 мес. </a:t>
                      </a:r>
                      <a:r>
                        <a:rPr kumimoji="0" lang="ru-RU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(МКИТ)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10 мес.</a:t>
                      </a:r>
                      <a:r>
                        <a:rPr kumimoji="0" lang="ru-RU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(КЭПиИТ)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6 мес. </a:t>
                      </a:r>
                      <a:r>
                        <a:rPr kumimoji="0" lang="ru-RU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(МКИТ)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Разработчик веб и мультимедийных приложений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51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09.01.03 Оператор информационных систем и ресурсов </a:t>
                      </a:r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(профессия)</a:t>
                      </a: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Оператор информационных систем и ресурсов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1856502"/>
                  </a:ext>
                </a:extLst>
              </a:tr>
              <a:tr h="6651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10.02.05 Обеспечение информационной безопасности автоматизированных систем</a:t>
                      </a:r>
                    </a:p>
                  </a:txBody>
                  <a:tcPr marL="91437" marR="91437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г. 6 мес. </a:t>
                      </a:r>
                      <a:endParaRPr kumimoji="0" lang="ru-RU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6 мес. </a:t>
                      </a:r>
                      <a:endParaRPr kumimoji="0" lang="ru-RU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 по защите информации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5281426"/>
                  </a:ext>
                </a:extLst>
              </a:tr>
              <a:tr h="8527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13.02.13 Эксплуатация и обслуживание электрического и электромеханического оборудования (по отраслям)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г. </a:t>
                      </a:r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</a:t>
                      </a:r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5266773"/>
                  </a:ext>
                </a:extLst>
              </a:tr>
              <a:tr h="5025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21.02.19 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Землеустройство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г. 7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7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Специалист по землеустройству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3366573"/>
                  </a:ext>
                </a:extLst>
              </a:tr>
              <a:tr h="4775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42.02.01 Реклама</a:t>
                      </a: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7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г. 7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Специалист по рекламе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3572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6240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289" y="118319"/>
            <a:ext cx="9855223" cy="900113"/>
          </a:xfrm>
        </p:spPr>
        <p:txBody>
          <a:bodyPr rtlCol="0">
            <a:normAutofit/>
          </a:bodyPr>
          <a:lstStyle/>
          <a:p>
            <a:pPr rtl="0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Сроки обучения на программах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22</a:t>
            </a:fld>
            <a:endParaRPr lang="ru-RU" dirty="0"/>
          </a:p>
        </p:txBody>
      </p:sp>
      <p:graphicFrame>
        <p:nvGraphicFramePr>
          <p:cNvPr id="5" name="Group 69">
            <a:extLst>
              <a:ext uri="{FF2B5EF4-FFF2-40B4-BE49-F238E27FC236}">
                <a16:creationId xmlns:a16="http://schemas.microsoft.com/office/drawing/2014/main" id="{0702719B-64B6-4823-917D-4190AED0AD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453511"/>
              </p:ext>
            </p:extLst>
          </p:nvPr>
        </p:nvGraphicFramePr>
        <p:xfrm>
          <a:off x="230592" y="840639"/>
          <a:ext cx="11627580" cy="5880838"/>
        </p:xfrm>
        <a:graphic>
          <a:graphicData uri="http://schemas.openxmlformats.org/drawingml/2006/table">
            <a:tbl>
              <a:tblPr/>
              <a:tblGrid>
                <a:gridCol w="2625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5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2791">
                  <a:extLst>
                    <a:ext uri="{9D8B030D-6E8A-4147-A177-3AD203B41FA5}">
                      <a16:colId xmlns:a16="http://schemas.microsoft.com/office/drawing/2014/main" val="3953834207"/>
                    </a:ext>
                  </a:extLst>
                </a:gridCol>
                <a:gridCol w="12190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52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2791">
                  <a:extLst>
                    <a:ext uri="{9D8B030D-6E8A-4147-A177-3AD203B41FA5}">
                      <a16:colId xmlns:a16="http://schemas.microsoft.com/office/drawing/2014/main" val="234502845"/>
                    </a:ext>
                  </a:extLst>
                </a:gridCol>
                <a:gridCol w="11252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81644">
                  <a:extLst>
                    <a:ext uri="{9D8B030D-6E8A-4147-A177-3AD203B41FA5}">
                      <a16:colId xmlns:a16="http://schemas.microsoft.com/office/drawing/2014/main" val="4141422713"/>
                    </a:ext>
                  </a:extLst>
                </a:gridCol>
              </a:tblGrid>
              <a:tr h="484736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и код  специальности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базе основного общего образования (9 </a:t>
                      </a:r>
                      <a:r>
                        <a:rPr kumimoji="0" lang="ru-RU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.)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endParaRPr kumimoji="0" lang="ru-RU" sz="105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базе среднего общего образования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(11 </a:t>
                      </a:r>
                      <a:r>
                        <a:rPr kumimoji="0" lang="ru-RU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.) 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endParaRPr kumimoji="0" lang="ru-RU" sz="105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Квалификация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089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09" marB="45709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Очная 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Очно-</a:t>
                      </a:r>
                      <a:r>
                        <a:rPr kumimoji="0" lang="ru-RU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заоч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Заочная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Очная 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Очно-</a:t>
                      </a:r>
                      <a:r>
                        <a:rPr kumimoji="0" lang="ru-RU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заоч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Заочная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endParaRPr kumimoji="0" lang="ru-RU" sz="9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51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38.02.01 Экономика и бухгалтерский учет 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7 мес.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10 мес.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КЭПиИТ</a:t>
                      </a: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г. 7 мес.</a:t>
                      </a: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2 г. 10 мес.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КЭПиИТ</a:t>
                      </a: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Бухгалтер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2550714"/>
                  </a:ext>
                </a:extLst>
              </a:tr>
              <a:tr h="4847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38.02.03 </a:t>
                      </a: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Операционная деятельность в логистике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7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г. 7 мес.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Операционный логист 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2792105"/>
                  </a:ext>
                </a:extLst>
              </a:tr>
              <a:tr h="4847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38.02.07 Банковское дело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г. 10 мес.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7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г. 7 мес.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Специалист банковского дела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966410"/>
                  </a:ext>
                </a:extLst>
              </a:tr>
              <a:tr h="4847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38.02.08 Торговое дело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г. 10 мес.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7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г. 10 мес.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г. 7 мес.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Специалист торгового дела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17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40.02.02 Правоохранительная деятельность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6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г. 6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Юрист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3680040"/>
                  </a:ext>
                </a:extLst>
              </a:tr>
              <a:tr h="6751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40.02.04 Юриспруденция</a:t>
                      </a:r>
                    </a:p>
                  </a:txBody>
                  <a:tcPr marL="91437" marR="91437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7 мес.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10 мес.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КЭПиИТ</a:t>
                      </a: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г. 7 мес.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г. 10 мес.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КЭПиИТ</a:t>
                      </a: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Юрист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8776707"/>
                  </a:ext>
                </a:extLst>
              </a:tr>
              <a:tr h="6751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43.02.16 Туризм и гостеприимство</a:t>
                      </a:r>
                    </a:p>
                  </a:txBody>
                  <a:tcPr marL="91437" marR="91437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7 мес.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г. 7 мес.</a:t>
                      </a:r>
                      <a:endParaRPr kumimoji="0" lang="ru-RU" sz="1100" b="0" i="0" u="none" strike="noStrike" kern="1200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Специалист по туризму и гостеприимству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2774762"/>
                  </a:ext>
                </a:extLst>
              </a:tr>
              <a:tr h="4847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44.02.01 Дошкольное образование</a:t>
                      </a:r>
                    </a:p>
                  </a:txBody>
                  <a:tcPr marL="91437" marR="91437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г. 7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7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Воспитатель детей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дошк</a:t>
                      </a: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возраста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7969000"/>
                  </a:ext>
                </a:extLst>
              </a:tr>
              <a:tr h="4847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54.01.20 Графический дизайнер (профессия)</a:t>
                      </a:r>
                    </a:p>
                  </a:txBody>
                  <a:tcPr marL="91437" marR="91437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г. 8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г. 10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г. 8 мес.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Графический дизайнер</a:t>
                      </a: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9854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19952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4901" y="233367"/>
            <a:ext cx="9914958" cy="915262"/>
          </a:xfrm>
        </p:spPr>
        <p:txBody>
          <a:bodyPr rtlCol="0">
            <a:normAutofit/>
          </a:bodyPr>
          <a:lstStyle/>
          <a:p>
            <a:pPr rtl="0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документов для поступления</a:t>
            </a:r>
          </a:p>
        </p:txBody>
      </p:sp>
      <p:sp>
        <p:nvSpPr>
          <p:cNvPr id="82" name="Номер слайда 81">
            <a:extLst>
              <a:ext uri="{FF2B5EF4-FFF2-40B4-BE49-F238E27FC236}">
                <a16:creationId xmlns:a16="http://schemas.microsoft.com/office/drawing/2014/main" id="{CE36A058-BEC2-4BC5-A467-F2EB2A36505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23</a:t>
            </a:fld>
            <a:endParaRPr lang="ru-RU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BA450735-C8FD-4EC3-2FCA-D76E53C908AF}"/>
              </a:ext>
            </a:extLst>
          </p:cNvPr>
          <p:cNvGraphicFramePr>
            <a:graphicFrameLocks noGrp="1"/>
          </p:cNvGraphicFramePr>
          <p:nvPr/>
        </p:nvGraphicFramePr>
        <p:xfrm>
          <a:off x="763397" y="1308019"/>
          <a:ext cx="10997967" cy="450555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663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2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0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810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документа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экз.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документу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24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Документ, удостоверяющий личность, гражданство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Ксерокопия с данными о прописке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(стр. 1-4)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ФОТО!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824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 об образовании установленного образца 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Копия документа об образовании  с приложением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(нотариальное заверение не требуется)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ФОТО!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23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Фотографии 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шт. 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фото 3х4 без головного убора , на матовой бумаге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99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Копия СНИЛС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endParaRPr lang="ru-RU" sz="2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Ксерокопия </a:t>
                      </a:r>
                      <a:r>
                        <a:rPr lang="ru-RU" sz="14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ФОТО!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693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Копия паспорта заказчика</a:t>
                      </a:r>
                    </a:p>
                    <a:p>
                      <a:pPr algn="ctr"/>
                      <a:endParaRPr lang="ru-RU" sz="105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(если обучающийся</a:t>
                      </a:r>
                      <a:r>
                        <a:rPr lang="ru-RU" sz="105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несовершеннолетний/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оформлен 3-х сторонний договор с указанием данных заказчика )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Ксерокопия с данными о прописке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(стр. 1-4) </a:t>
                      </a:r>
                      <a:r>
                        <a:rPr lang="ru-RU" sz="12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ФОТО!</a:t>
                      </a:r>
                    </a:p>
                    <a:p>
                      <a:pPr algn="ctr"/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86211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Приписное свидетельство</a:t>
                      </a:r>
                      <a:endParaRPr lang="ru-RU" sz="105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мужчин призывного возраста, поступающих на ОЧНУЮ форму обучения</a:t>
                      </a:r>
                      <a:endParaRPr lang="ru-RU" sz="1050" b="1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Ксерокопия всех заполненных страниц </a:t>
                      </a:r>
                      <a:r>
                        <a:rPr lang="ru-RU" sz="12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ФОТО!</a:t>
                      </a:r>
                    </a:p>
                    <a:p>
                      <a:pPr algn="ctr"/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351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Ксерокопия документа, подтверждающего смену фамилии/имени</a:t>
                      </a:r>
                      <a:endParaRPr lang="ru-RU" sz="105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Ксерокопия </a:t>
                      </a:r>
                      <a:r>
                        <a:rPr lang="ru-RU" sz="12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ФОТО!</a:t>
                      </a:r>
                    </a:p>
                    <a:p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462" marR="39462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36856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4901" y="233367"/>
            <a:ext cx="9914958" cy="915262"/>
          </a:xfrm>
        </p:spPr>
        <p:txBody>
          <a:bodyPr rtlCol="0">
            <a:normAutofit/>
          </a:bodyPr>
          <a:lstStyle/>
          <a:p>
            <a:pPr rtl="0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подачи документов иностранными гражданами</a:t>
            </a:r>
          </a:p>
        </p:txBody>
      </p:sp>
      <p:sp>
        <p:nvSpPr>
          <p:cNvPr id="82" name="Номер слайда 81">
            <a:extLst>
              <a:ext uri="{FF2B5EF4-FFF2-40B4-BE49-F238E27FC236}">
                <a16:creationId xmlns:a16="http://schemas.microsoft.com/office/drawing/2014/main" id="{CE36A058-BEC2-4BC5-A467-F2EB2A36505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24</a:t>
            </a:fld>
            <a:endParaRPr lang="ru-RU" dirty="0"/>
          </a:p>
        </p:txBody>
      </p:sp>
      <p:graphicFrame>
        <p:nvGraphicFramePr>
          <p:cNvPr id="3" name="Group 69">
            <a:extLst>
              <a:ext uri="{FF2B5EF4-FFF2-40B4-BE49-F238E27FC236}">
                <a16:creationId xmlns:a16="http://schemas.microsoft.com/office/drawing/2014/main" id="{D1514E25-77D4-3A5D-E0BD-E964B2CE10D2}"/>
              </a:ext>
            </a:extLst>
          </p:cNvPr>
          <p:cNvGraphicFramePr>
            <a:graphicFrameLocks noGrp="1"/>
          </p:cNvGraphicFramePr>
          <p:nvPr/>
        </p:nvGraphicFramePr>
        <p:xfrm>
          <a:off x="1304901" y="1381326"/>
          <a:ext cx="9914958" cy="481960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813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0620">
                  <a:extLst>
                    <a:ext uri="{9D8B030D-6E8A-4147-A177-3AD203B41FA5}">
                      <a16:colId xmlns:a16="http://schemas.microsoft.com/office/drawing/2014/main" val="2132071815"/>
                    </a:ext>
                  </a:extLst>
                </a:gridCol>
                <a:gridCol w="2820634">
                  <a:extLst>
                    <a:ext uri="{9D8B030D-6E8A-4147-A177-3AD203B41FA5}">
                      <a16:colId xmlns:a16="http://schemas.microsoft.com/office/drawing/2014/main" val="970540495"/>
                    </a:ext>
                  </a:extLst>
                </a:gridCol>
              </a:tblGrid>
              <a:tr h="516484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документа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представления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12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Документ, удостоверяющий личность, гражданство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Копия документа, удостоверяющего личность/ документ, удостоверяющий личность иностранного гражданина в РФ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 anchor="ctr"/>
                </a:tc>
                <a:tc rowSpan="4"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Фамилия,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имя и отчество (последнее – при наличии) , указанные в переводах поданных документов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должны соответствовать ФИО , указанным в документе, удостоверяющий личность иностранного гражданина в РФ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581">
                <a:tc rowSpan="3"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 иностранного государства об образовании /об образовании и /или квалификации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Оригинал документа 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 anchor="ctr"/>
                </a:tc>
                <a:tc vMerge="1"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4726">
                <a:tc vMerge="1"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Заверенный нотариально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перевод документа об образовании и приложения к нему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 anchor="ctr"/>
                </a:tc>
                <a:tc vMerge="1"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0802">
                <a:tc vMerge="1"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2" marR="91432" marT="45717" marB="45717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Свидетельство о признании иностранного образования (при необходимости)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2" marR="91432" marT="45717" marB="45717" anchor="ctr" horzOverflow="overflow"/>
                </a:tc>
                <a:tc vMerge="1"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2" marR="91432" marT="45717" marB="45717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0802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Фотографии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шт.  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2" marR="91432" marT="45717" marB="4571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фото 3х4 без головного убора , на матовой бумаге</a:t>
                      </a:r>
                      <a:endParaRPr lang="ru-RU" sz="1400" b="1" i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2" marR="91432" marT="45717" marB="45717" anchor="ctr" horzOverflow="overflow"/>
                </a:tc>
                <a:extLst>
                  <a:ext uri="{0D108BD9-81ED-4DB2-BD59-A6C34878D82A}">
                    <a16:rowId xmlns:a16="http://schemas.microsoft.com/office/drawing/2014/main" val="4763404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5311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842" y="136525"/>
            <a:ext cx="11240086" cy="915262"/>
          </a:xfrm>
        </p:spPr>
        <p:txBody>
          <a:bodyPr rtlCol="0">
            <a:noAutofit/>
          </a:bodyPr>
          <a:lstStyle/>
          <a:p>
            <a:pPr rtl="0"/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по прохождению процедуры признания на территории РФ</a:t>
            </a:r>
            <a:b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об образовании иностранных государств </a:t>
            </a:r>
          </a:p>
        </p:txBody>
      </p:sp>
      <p:sp>
        <p:nvSpPr>
          <p:cNvPr id="82" name="Номер слайда 81">
            <a:extLst>
              <a:ext uri="{FF2B5EF4-FFF2-40B4-BE49-F238E27FC236}">
                <a16:creationId xmlns:a16="http://schemas.microsoft.com/office/drawing/2014/main" id="{CE36A058-BEC2-4BC5-A467-F2EB2A36505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25</a:t>
            </a:fld>
            <a:endParaRPr lang="ru-RU" dirty="0"/>
          </a:p>
        </p:txBody>
      </p:sp>
      <p:graphicFrame>
        <p:nvGraphicFramePr>
          <p:cNvPr id="4" name="Group 69">
            <a:extLst>
              <a:ext uri="{FF2B5EF4-FFF2-40B4-BE49-F238E27FC236}">
                <a16:creationId xmlns:a16="http://schemas.microsoft.com/office/drawing/2014/main" id="{B6437873-2596-2627-EE61-A306A59E9800}"/>
              </a:ext>
            </a:extLst>
          </p:cNvPr>
          <p:cNvGraphicFramePr>
            <a:graphicFrameLocks noGrp="1"/>
          </p:cNvGraphicFramePr>
          <p:nvPr/>
        </p:nvGraphicFramePr>
        <p:xfrm>
          <a:off x="145366" y="1034969"/>
          <a:ext cx="11901267" cy="566914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727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5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5427">
                  <a:extLst>
                    <a:ext uri="{9D8B030D-6E8A-4147-A177-3AD203B41FA5}">
                      <a16:colId xmlns:a16="http://schemas.microsoft.com/office/drawing/2014/main" val="2767014306"/>
                    </a:ext>
                  </a:extLst>
                </a:gridCol>
                <a:gridCol w="5182810">
                  <a:extLst>
                    <a:ext uri="{9D8B030D-6E8A-4147-A177-3AD203B41FA5}">
                      <a16:colId xmlns:a16="http://schemas.microsoft.com/office/drawing/2014/main" val="219870277"/>
                    </a:ext>
                  </a:extLst>
                </a:gridCol>
              </a:tblGrid>
              <a:tr h="3548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государства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Документы об образовании , выданные иностранными государствами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нормативного правового акта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85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6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 основном общем образовании или о среднем общем образовании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среднем /начальном профессиональном образовании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29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Абхазия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требуется проведение процедуры признания документов об образовании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endParaRPr lang="ru-RU" dirty="0">
                        <a:latin typeface="+mn-lt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4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Письмо Федеральной службы по надзору в сфере образования и науки от 23 мая 2011 г. № 02-114</a:t>
                      </a:r>
                      <a:r>
                        <a:rPr lang="ru-RU" sz="14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«О признании иностранных документов об основном общем и среднем (полном) общем образовании»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4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Соглашение между Правительством РФ и Правительством Республики Абхазия о взаимном признании образования и (или) квалификаций (от 18.12.2017 г.)</a:t>
                      </a:r>
                      <a:endParaRPr lang="ru-RU" sz="1400" u="non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301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4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Азербайджан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требуется проведение процедуры признания документов об образовании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4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Соглашение Правительства РФ и Правительства Азербайджанской Республики от 23 сентября 2002 г. № б/н «O взаимном признании документов об образовании, ученых степенях и ученых званиях»</a:t>
                      </a:r>
                      <a:endParaRPr lang="ru-RU" sz="1400" u="non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20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4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Армения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требуется проведение процедуры признания документов об образовании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4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Соглашение</a:t>
                      </a:r>
                      <a:r>
                        <a:rPr lang="ru-RU" sz="14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Правительств государств-участников СНГ от 15 мая 1992 г. № б/н «O сотрудничестве в области образования»</a:t>
                      </a:r>
                      <a:endParaRPr lang="ru-RU" sz="1400" u="non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extLst>
                  <a:ext uri="{0D108BD9-81ED-4DB2-BD59-A6C34878D82A}">
                    <a16:rowId xmlns:a16="http://schemas.microsoft.com/office/drawing/2014/main" val="1016786565"/>
                  </a:ext>
                </a:extLst>
              </a:tr>
              <a:tr h="4986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4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Беларусь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Документам, выданным в период </a:t>
                      </a:r>
                    </a:p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4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15 мая 1992 г. по 27 февраля 1996 г.</a:t>
                      </a:r>
                      <a:r>
                        <a:rPr lang="ru-RU" sz="14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 проведение процедуры признания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5" marR="91435" marT="45709" marB="45709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4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Соглашение</a:t>
                      </a:r>
                      <a:r>
                        <a:rPr lang="ru-RU" sz="14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Правительства РФ и Правительства Республики Беларусь от 27 февраля 1996 г. № б/н «о взаимном признании и эквивалентности документов об образовании, ученых степенях и званиях»</a:t>
                      </a:r>
                      <a:endParaRPr lang="en-US" sz="1400" u="non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4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Соглашение Правительств государств-участников СНГ от 15 мая 1992 г. № б/н «O сотрудничестве в области образования»</a:t>
                      </a:r>
                      <a:endParaRPr lang="ru-RU" sz="1400" u="non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extLst>
                  <a:ext uri="{0D108BD9-81ED-4DB2-BD59-A6C34878D82A}">
                    <a16:rowId xmlns:a16="http://schemas.microsoft.com/office/drawing/2014/main" val="1065520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35148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10" y="0"/>
            <a:ext cx="11240086" cy="915262"/>
          </a:xfrm>
        </p:spPr>
        <p:txBody>
          <a:bodyPr rtlCol="0">
            <a:noAutofit/>
          </a:bodyPr>
          <a:lstStyle/>
          <a:p>
            <a:pPr rtl="0"/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по прохождению процедуры признания на территории РФ</a:t>
            </a:r>
            <a:b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об образовании иностранных государств </a:t>
            </a:r>
          </a:p>
        </p:txBody>
      </p:sp>
      <p:sp>
        <p:nvSpPr>
          <p:cNvPr id="82" name="Номер слайда 81">
            <a:extLst>
              <a:ext uri="{FF2B5EF4-FFF2-40B4-BE49-F238E27FC236}">
                <a16:creationId xmlns:a16="http://schemas.microsoft.com/office/drawing/2014/main" id="{CE36A058-BEC2-4BC5-A467-F2EB2A36505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26</a:t>
            </a:fld>
            <a:endParaRPr lang="ru-RU" dirty="0"/>
          </a:p>
        </p:txBody>
      </p:sp>
      <p:graphicFrame>
        <p:nvGraphicFramePr>
          <p:cNvPr id="3" name="Group 69">
            <a:extLst>
              <a:ext uri="{FF2B5EF4-FFF2-40B4-BE49-F238E27FC236}">
                <a16:creationId xmlns:a16="http://schemas.microsoft.com/office/drawing/2014/main" id="{76782C57-029F-4FA5-71B7-A511D758D983}"/>
              </a:ext>
            </a:extLst>
          </p:cNvPr>
          <p:cNvGraphicFramePr>
            <a:graphicFrameLocks noGrp="1"/>
          </p:cNvGraphicFramePr>
          <p:nvPr/>
        </p:nvGraphicFramePr>
        <p:xfrm>
          <a:off x="148187" y="838277"/>
          <a:ext cx="11895626" cy="588319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45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0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5112">
                  <a:extLst>
                    <a:ext uri="{9D8B030D-6E8A-4147-A177-3AD203B41FA5}">
                      <a16:colId xmlns:a16="http://schemas.microsoft.com/office/drawing/2014/main" val="2767014306"/>
                    </a:ext>
                  </a:extLst>
                </a:gridCol>
                <a:gridCol w="5745193">
                  <a:extLst>
                    <a:ext uri="{9D8B030D-6E8A-4147-A177-3AD203B41FA5}">
                      <a16:colId xmlns:a16="http://schemas.microsoft.com/office/drawing/2014/main" val="219870277"/>
                    </a:ext>
                  </a:extLst>
                </a:gridCol>
              </a:tblGrid>
              <a:tr h="46072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государства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Документы об образовании , выданные иностранными государствами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нормативного правового акта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514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6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 основном общем образовании или о среднем общем образовании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среднем /начальном профессиональном образовании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5141">
                <a:tc>
                  <a:txBody>
                    <a:bodyPr/>
                    <a:lstStyle/>
                    <a:p>
                      <a:pPr lvl="0" algn="ctr">
                        <a:buFont typeface="Arial" pitchFamily="34" charset="0"/>
                        <a:buNone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Грузия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Документам, выданным в период  </a:t>
                      </a:r>
                    </a:p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25 декабря 1991 г. по 23 мая 2011 года 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 проведение процедуры признания.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5" marR="91435" marT="45709" marB="45709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Письмо Федеральной службы по надзору в сфере образования и науки от 23 мая 2011 г. № 02-114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«О признании иностранных документов об основном общем и среднем (полном) общем образовании»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extLst>
                  <a:ext uri="{0D108BD9-81ED-4DB2-BD59-A6C34878D82A}">
                    <a16:rowId xmlns:a16="http://schemas.microsoft.com/office/drawing/2014/main" val="2956572563"/>
                  </a:ext>
                </a:extLst>
              </a:tr>
              <a:tr h="6910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Казахстан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Документам, выданным в период </a:t>
                      </a:r>
                    </a:p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15 мая 1992 года по 01 октября 1999 года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 проведение процедуры признания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5" marR="91435" marT="45709" marB="45709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Соглашение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Правительства Республики Беларусь, Правительства Республики Казахстан, Правительства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Кыргызской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Республики, Правительства Российской Федерации и Правительства Республики Таджикистан от 24 ноября 1998 г. № б/н «O взаимном признании и эквивалентности документов об образовании, ученых степенях и званиях» (вступило в силу 01 октября 1999 г.)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Соглашение Правительств государств-участников СНГ от 15 мая 1992 г. № б/н «O сотрудничестве в области образования»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extLst>
                  <a:ext uri="{0D108BD9-81ED-4DB2-BD59-A6C34878D82A}">
                    <a16:rowId xmlns:a16="http://schemas.microsoft.com/office/drawing/2014/main" val="3374787325"/>
                  </a:ext>
                </a:extLst>
              </a:tr>
              <a:tr h="8860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Кыргызстан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Документам, выданным в период </a:t>
                      </a:r>
                    </a:p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15 мая 1992 года по 1 октября 1999 года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 проведение процедуры признания</a:t>
                      </a:r>
                    </a:p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5" marR="91435" marT="45709" marB="45709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6524742"/>
                  </a:ext>
                </a:extLst>
              </a:tr>
              <a:tr h="6910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Молдова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требуется проведение процедуры признания документов об образовании</a:t>
                      </a:r>
                    </a:p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5" marR="91435" marT="45709" marB="45709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Соглашение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Правительства РФ и Правительства Республики Молдова от 03 марта 2003 г. № б/н «O взаимном признании документов об образовании»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extLst>
                  <a:ext uri="{0D108BD9-81ED-4DB2-BD59-A6C34878D82A}">
                    <a16:rowId xmlns:a16="http://schemas.microsoft.com/office/drawing/2014/main" val="1638410519"/>
                  </a:ext>
                </a:extLst>
              </a:tr>
              <a:tr h="1523982">
                <a:tc>
                  <a:txBody>
                    <a:bodyPr/>
                    <a:lstStyle/>
                    <a:p>
                      <a:pPr lvl="0" algn="ctr">
                        <a:buFont typeface="Arial" pitchFamily="34" charset="0"/>
                        <a:buNone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Таджикистан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Документам, выданным в период </a:t>
                      </a:r>
                    </a:p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15 мая 1992 года по 01 октября 1999 года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 проведение процедуры признания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5" marR="91435" marT="45709" marB="4570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Соглашение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Правительства Республики Беларусь, Правительства Республики Казахстан, Правительства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Кыргызской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Республики, Правительства Российской Федерации и Правительства Республики Таджикистан от 24 ноября 1998 г. № б/н «O взаимном признании и эквивалентности документов об образовании, ученых степенях и званиях» (вступило в силу 01 октября 1999 г.)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Соглашение Правительств государств-участников СНГ от 15 мая 1992 г. № б/н «O сотрудничестве в области образования»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extLst>
                  <a:ext uri="{0D108BD9-81ED-4DB2-BD59-A6C34878D82A}">
                    <a16:rowId xmlns:a16="http://schemas.microsoft.com/office/drawing/2014/main" val="35539419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50585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10" y="0"/>
            <a:ext cx="11240086" cy="915262"/>
          </a:xfrm>
        </p:spPr>
        <p:txBody>
          <a:bodyPr rtlCol="0">
            <a:noAutofit/>
          </a:bodyPr>
          <a:lstStyle/>
          <a:p>
            <a:pPr rtl="0"/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по прохождению процедуры признания на территории РФ</a:t>
            </a:r>
            <a:b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об образовании иностранных государств </a:t>
            </a:r>
          </a:p>
        </p:txBody>
      </p:sp>
      <p:sp>
        <p:nvSpPr>
          <p:cNvPr id="82" name="Номер слайда 81">
            <a:extLst>
              <a:ext uri="{FF2B5EF4-FFF2-40B4-BE49-F238E27FC236}">
                <a16:creationId xmlns:a16="http://schemas.microsoft.com/office/drawing/2014/main" id="{CE36A058-BEC2-4BC5-A467-F2EB2A36505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27</a:t>
            </a:fld>
            <a:endParaRPr lang="ru-RU" dirty="0"/>
          </a:p>
        </p:txBody>
      </p:sp>
      <p:graphicFrame>
        <p:nvGraphicFramePr>
          <p:cNvPr id="4" name="Group 69">
            <a:extLst>
              <a:ext uri="{FF2B5EF4-FFF2-40B4-BE49-F238E27FC236}">
                <a16:creationId xmlns:a16="http://schemas.microsoft.com/office/drawing/2014/main" id="{F15A0278-0DCB-7E0B-644A-F7055374AD3D}"/>
              </a:ext>
            </a:extLst>
          </p:cNvPr>
          <p:cNvGraphicFramePr>
            <a:graphicFrameLocks noGrp="1"/>
          </p:cNvGraphicFramePr>
          <p:nvPr/>
        </p:nvGraphicFramePr>
        <p:xfrm>
          <a:off x="218379" y="1003407"/>
          <a:ext cx="11755242" cy="553550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023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5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6199">
                  <a:extLst>
                    <a:ext uri="{9D8B030D-6E8A-4147-A177-3AD203B41FA5}">
                      <a16:colId xmlns:a16="http://schemas.microsoft.com/office/drawing/2014/main" val="2767014306"/>
                    </a:ext>
                  </a:extLst>
                </a:gridCol>
                <a:gridCol w="4959718">
                  <a:extLst>
                    <a:ext uri="{9D8B030D-6E8A-4147-A177-3AD203B41FA5}">
                      <a16:colId xmlns:a16="http://schemas.microsoft.com/office/drawing/2014/main" val="219870277"/>
                    </a:ext>
                  </a:extLst>
                </a:gridCol>
              </a:tblGrid>
              <a:tr h="51540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государства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Документы об образовании , выданные иностранными государствами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нормативного правового акта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329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6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 основном общем образовании или о среднем общем образовании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среднем /начальном профессиональном образовании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5" marR="91435" marT="45709" marB="45709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82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Туркменистан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Документам, выданным в период </a:t>
                      </a:r>
                    </a:p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15 мая 1992 года по 25 марта 2009 года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 проведение процедуры признания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5" marR="91435" marT="45709" marB="45709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Соглашение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Правительства РФ и Правительства Туркменистана от 25 марта 2009 г. № б/н «O взаимном признании документов государственного образца об образовании» 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Соглашение Правительств государств-участников СНГ от 15 мая 1992 г. № б/н «O сотрудничестве в области образования»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extLst>
                  <a:ext uri="{0D108BD9-81ED-4DB2-BD59-A6C34878D82A}">
                    <a16:rowId xmlns:a16="http://schemas.microsoft.com/office/drawing/2014/main" val="3374787325"/>
                  </a:ext>
                </a:extLst>
              </a:tr>
              <a:tr h="13823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Узбекистан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Документам, выданным в период </a:t>
                      </a:r>
                    </a:p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15 мая 1992 года </a:t>
                      </a:r>
                    </a:p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lang="en-US" sz="12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r>
                        <a:rPr lang="ru-RU" sz="12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мая 2019 года </a:t>
                      </a:r>
                    </a:p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 проведение процедуры признания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endParaRPr lang="ru-RU" sz="1100" dirty="0">
                        <a:latin typeface="+mn-lt"/>
                      </a:endParaRPr>
                    </a:p>
                  </a:txBody>
                  <a:tcPr marL="91435" marR="91435" marT="45709" marB="45709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Соглашение Правительств государств-участников СНГ от 15 мая 1992 г. № б/н «O сотрудничестве в области образования»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Соглашение между Правительством РФ и Правительством Республики Узбекистан о взаимном признании образования и квалификации, ученых степеней (г. Ташкент, 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мая 2019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extLst>
                  <a:ext uri="{0D108BD9-81ED-4DB2-BD59-A6C34878D82A}">
                    <a16:rowId xmlns:a16="http://schemas.microsoft.com/office/drawing/2014/main" val="2856524742"/>
                  </a:ext>
                </a:extLst>
              </a:tr>
              <a:tr h="9304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Украина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Документам, выданным в период </a:t>
                      </a:r>
                    </a:p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15 мая 1992 года по 26 мая 2000 года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после 2</a:t>
                      </a:r>
                      <a:r>
                        <a:rPr lang="en-US" sz="12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ru-RU" sz="12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декабря 2022 года</a:t>
                      </a:r>
                    </a:p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 проведение процедуры признания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5" marR="91435" marT="45709" marB="45709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Соглашение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Правительства РФ и Кабинета Министров Украины от 26 мая 2000 г. № б/н «O взаимном признании и эквивалентности документов об образовании и ученых званиях» 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extLst>
                  <a:ext uri="{0D108BD9-81ED-4DB2-BD59-A6C34878D82A}">
                    <a16:rowId xmlns:a16="http://schemas.microsoft.com/office/drawing/2014/main" val="1638410519"/>
                  </a:ext>
                </a:extLst>
              </a:tr>
              <a:tr h="7257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ЛНР и ДНР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требуется проведение процедуры признания документов об образовании,</a:t>
                      </a: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выданных фактически действующими органами ЛНР и ДНР </a:t>
                      </a:r>
                      <a:r>
                        <a:rPr lang="ru-RU" sz="1200" b="1" kern="1200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ранее 2015 г.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от 18.02.2017 г. №74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Письмо директора</a:t>
                      </a: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ФГБУ</a:t>
                      </a: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200" kern="12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Главэкспертцентр</a:t>
                      </a: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№224-25 от 25.11.2020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5" marR="91435" marT="45709" marB="45709" anchor="ctr" horzOverflow="overflow"/>
                </a:tc>
                <a:extLst>
                  <a:ext uri="{0D108BD9-81ED-4DB2-BD59-A6C34878D82A}">
                    <a16:rowId xmlns:a16="http://schemas.microsoft.com/office/drawing/2014/main" val="947784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97550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2802" y="3676260"/>
            <a:ext cx="4761303" cy="23035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уважением,</a:t>
            </a:r>
          </a:p>
          <a:p>
            <a:pPr algn="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Якунина Екатерина Петровна</a:t>
            </a:r>
          </a:p>
          <a:p>
            <a:pPr algn="r"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8-980-661-11-10</a:t>
            </a:r>
          </a:p>
          <a:p>
            <a:pPr algn="r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ekaterina_vlasuk@mail.ru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254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24" y="136525"/>
            <a:ext cx="11743456" cy="476353"/>
          </a:xfrm>
        </p:spPr>
        <p:txBody>
          <a:bodyPr rtlCol="0">
            <a:normAutofit/>
          </a:bodyPr>
          <a:lstStyle/>
          <a:p>
            <a:pPr rtl="0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организации высшего образования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1C80FB-53F9-42EE-B1E6-D0F998EC5D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0119" y="630670"/>
            <a:ext cx="11471762" cy="4935796"/>
          </a:xfrm>
        </p:spPr>
        <p:txBody>
          <a:bodyPr rtlCol="0">
            <a:no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государственное казенное военное образовательное учреждение высшего образования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«Ярославское высшее военное училище противовоздушной обороны имени Маршала Советского Союза Л.А. Говорова»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обороны Российской Федерации,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БЮДЖЕТНОЙ ОСНОВЕ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(далее – ЯВВУ ПВО) 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Частное образовательное учреждение высшего образования «Академия управления и производства» (далее – АУП)*;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Автономная некоммерческая образовательная организация высшего образования «Институт деловой карьеры» (далее – ИДК)*;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частное учреждение высшего образования «Московская международная академия»(далее – ММА)*;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Негосударственное образовательное частное учреждение высшего образования «Московский экономический институт» (далее – МЭИ)*;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Негосударственное образовательное частное учреждение высшего образования «Международный университет психолого-педагогических инноваций» (далее – «МУППИ»)*.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Автономная некоммерческая организация высшего образования «Международная академия бизнеса и управления» </a:t>
            </a:r>
            <a:r>
              <a:rPr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«</a:t>
            </a:r>
            <a:r>
              <a:rPr lang="ru-RU" alt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МАБиУ</a:t>
            </a:r>
            <a:r>
              <a:rPr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»)*;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Автономная некоммерческая образовательная организация высшего образования </a:t>
            </a:r>
            <a:r>
              <a:rPr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«Воронежский экономико-правовой институт» (далее - «ВЭПИ» )*;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Автономная некоммерческая организация высшего образования «Международная академия управления и права» (далее – «МАУП»)*</a:t>
            </a:r>
            <a:endParaRPr lang="ru-RU" alt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82" name="Номер слайда 81">
            <a:extLst>
              <a:ext uri="{FF2B5EF4-FFF2-40B4-BE49-F238E27FC236}">
                <a16:creationId xmlns:a16="http://schemas.microsoft.com/office/drawing/2014/main" id="{CE36A058-BEC2-4BC5-A467-F2EB2A36505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3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C1B83D-9CBE-D632-0A46-CC709AA263B0}"/>
              </a:ext>
            </a:extLst>
          </p:cNvPr>
          <p:cNvSpPr txBox="1"/>
          <p:nvPr/>
        </p:nvSpPr>
        <p:spPr>
          <a:xfrm>
            <a:off x="7167262" y="5567151"/>
            <a:ext cx="6168139" cy="1156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*БАКАЛАВРИАТ от 21 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00 руб. за семестр</a:t>
            </a:r>
          </a:p>
          <a:p>
            <a:pPr algn="just">
              <a:lnSpc>
                <a:spcPct val="150000"/>
              </a:lnSpc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СПЕЦИАЛИТЕТ от 28 000 руб. за семестр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МАГИСТРАТУРА от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30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000 руб. за семестр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Номер слайда 81">
            <a:extLst>
              <a:ext uri="{FF2B5EF4-FFF2-40B4-BE49-F238E27FC236}">
                <a16:creationId xmlns:a16="http://schemas.microsoft.com/office/drawing/2014/main" id="{AEF580F2-7B8B-04FD-8404-B6F4E052AF26}"/>
              </a:ext>
            </a:extLst>
          </p:cNvPr>
          <p:cNvSpPr txBox="1">
            <a:spLocks/>
          </p:cNvSpPr>
          <p:nvPr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ru-RU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CEABB6-07DC-46E8-9B57-56EC44A396E5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7125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5B0F16A-1E40-4734-9AAB-01A06A151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153" y="1593663"/>
            <a:ext cx="10515600" cy="5127812"/>
          </a:xfrm>
        </p:spPr>
        <p:txBody>
          <a:bodyPr>
            <a:normAutofit fontScale="90000"/>
          </a:bodyPr>
          <a:lstStyle/>
          <a:p>
            <a:pPr algn="l"/>
            <a:b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автоматизированных систем управления</a:t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пунктов управления радиолокационными комплексами и зенитными ракетными системами в целях противовоздушной обороны объектов гражданской инфраструктуры нашей страны</a:t>
            </a:r>
            <a:b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зенитных ракетных комплексов</a:t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по эксплуатации и применению многофункциональных радиолокационных станций, обеспечивающих автоматическое обнаружение, сопровождение целей и наведение на них ракет</a:t>
            </a:r>
            <a:br>
              <a:rPr lang="ru-RU" sz="1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командных пунктов зенитных ракетных систем</a:t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осуществляющие управление противовоздушным боем зенитных ракетных комплексов</a:t>
            </a:r>
            <a:br>
              <a:rPr lang="ru-RU" sz="1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стартового, технологического и энергетического оборудования</a:t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по эксплуатации и применению пусковых установок и технологического оборудования зенитных ракетных комплексов</a:t>
            </a:r>
            <a:br>
              <a:rPr lang="ru-RU" sz="1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радиотехнических комплексов</a:t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по эксплуатации и применению радиолокационных станций и комплексов различного типа</a:t>
            </a:r>
            <a:br>
              <a:rPr lang="ru-RU" sz="1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радиолокационных станций малых высот</a:t>
            </a:r>
            <a:br>
              <a:rPr lang="ru-RU" sz="16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по эксплуатации и применению радиолокационных станций, обнаруживающих воздушные объекты на высотах до 1000 метров</a:t>
            </a:r>
            <a:br>
              <a:rPr lang="ru-RU" sz="1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радиотехнического обеспечения полетов авиации</a:t>
            </a:r>
            <a:b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специалисты, обеспечивающие эксплуатацию комплексов управления и наведения авиации</a:t>
            </a:r>
            <a:b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solidFill>
                  <a:srgbClr val="002060"/>
                </a:solidFill>
              </a:rPr>
            </a:br>
            <a:br>
              <a:rPr lang="ru-RU" dirty="0"/>
            </a:b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C4CFC0-5732-46DB-8096-5021A8905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ru-RU" noProof="0" smtClean="0"/>
              <a:t>4</a:t>
            </a:fld>
            <a:endParaRPr lang="ru-RU" noProof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9AE3AF9-810F-4681-B59A-88044EA60DCB}"/>
              </a:ext>
            </a:extLst>
          </p:cNvPr>
          <p:cNvSpPr/>
          <p:nvPr/>
        </p:nvSpPr>
        <p:spPr>
          <a:xfrm>
            <a:off x="567765" y="265953"/>
            <a:ext cx="114449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государственное казенное военное образовательное учреждение высшего образования 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«Ярославское высшее военное училище противовоздушной обороны имени Маршала Советского Союза Л.А. Говорова»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обороны Российской Федерации,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БЮДЖЕТНОЙ ОСНОВЕ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5606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E3984D70-BD95-4E1F-9725-902B5D74D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5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64351"/>
              </p:ext>
            </p:extLst>
          </p:nvPr>
        </p:nvGraphicFramePr>
        <p:xfrm>
          <a:off x="141514" y="616030"/>
          <a:ext cx="11908972" cy="594343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73629">
                  <a:extLst>
                    <a:ext uri="{9D8B030D-6E8A-4147-A177-3AD203B41FA5}">
                      <a16:colId xmlns:a16="http://schemas.microsoft.com/office/drawing/2014/main" val="4141118902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905479219"/>
                    </a:ext>
                  </a:extLst>
                </a:gridCol>
                <a:gridCol w="2126343">
                  <a:extLst>
                    <a:ext uri="{9D8B030D-6E8A-4147-A177-3AD203B41FA5}">
                      <a16:colId xmlns:a16="http://schemas.microsoft.com/office/drawing/2014/main" val="3473397339"/>
                    </a:ext>
                  </a:extLst>
                </a:gridCol>
                <a:gridCol w="1567543">
                  <a:extLst>
                    <a:ext uri="{9D8B030D-6E8A-4147-A177-3AD203B41FA5}">
                      <a16:colId xmlns:a16="http://schemas.microsoft.com/office/drawing/2014/main" val="1224590683"/>
                    </a:ext>
                  </a:extLst>
                </a:gridCol>
                <a:gridCol w="1494971">
                  <a:extLst>
                    <a:ext uri="{9D8B030D-6E8A-4147-A177-3AD203B41FA5}">
                      <a16:colId xmlns:a16="http://schemas.microsoft.com/office/drawing/2014/main" val="2551450825"/>
                    </a:ext>
                  </a:extLst>
                </a:gridCol>
                <a:gridCol w="10305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1186">
                  <a:extLst>
                    <a:ext uri="{9D8B030D-6E8A-4147-A177-3AD203B41FA5}">
                      <a16:colId xmlns:a16="http://schemas.microsoft.com/office/drawing/2014/main" val="224288358"/>
                    </a:ext>
                  </a:extLst>
                </a:gridCol>
                <a:gridCol w="1141186">
                  <a:extLst>
                    <a:ext uri="{9D8B030D-6E8A-4147-A177-3AD203B41FA5}">
                      <a16:colId xmlns:a16="http://schemas.microsoft.com/office/drawing/2014/main" val="53072927"/>
                    </a:ext>
                  </a:extLst>
                </a:gridCol>
              </a:tblGrid>
              <a:tr h="31118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и наименование направления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Образовательные организации, реализующие</a:t>
                      </a:r>
                      <a:r>
                        <a:rPr lang="ru-RU" sz="1100" b="1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программу/ наименование профилей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26552"/>
                  </a:ext>
                </a:extLst>
              </a:tr>
              <a:tr h="15019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6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ВЭПИ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ИДК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МЭИ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ММА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МУППИ</a:t>
                      </a: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МАБиУ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МАУП</a:t>
                      </a: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488099"/>
                  </a:ext>
                </a:extLst>
              </a:tr>
              <a:tr h="5164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38.05.02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Таможенное дело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СПЕЦИАЛИТЕТ</a:t>
                      </a:r>
                      <a:endParaRPr kumimoji="0" lang="ru-RU" sz="105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0" marR="91430" marT="45711" marB="45711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Товароведение и экспертиза во внешнеторговой деятельности</a:t>
                      </a:r>
                    </a:p>
                  </a:txBody>
                  <a:tcPr marL="91430" marR="91430" marT="45713" marB="45713"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1481881575"/>
                  </a:ext>
                </a:extLst>
              </a:tr>
              <a:tr h="2857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40.05.04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Судебная и прокурорская деятельность 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СПЕЦИАЛИТЕТ</a:t>
                      </a:r>
                      <a:endParaRPr lang="ru-RU" sz="105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Прокурорская деятельность</a:t>
                      </a:r>
                    </a:p>
                  </a:txBody>
                  <a:tcPr marL="91430" marR="91430" marT="45713" marB="45713"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3330204934"/>
                  </a:ext>
                </a:extLst>
              </a:tr>
              <a:tr h="2857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38.05.01 Экономическая безопасность СПЕЦИАЛИТЕТ</a:t>
                      </a:r>
                    </a:p>
                  </a:txBody>
                  <a:tcPr marL="91430" marR="91430" marT="45711" marB="45711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Экономико-правовое обеспечение экономической безопасности в условиях цифровизации</a:t>
                      </a:r>
                    </a:p>
                  </a:txBody>
                  <a:tcPr marL="91430" marR="91430" marT="45713" marB="45713"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3724357558"/>
                  </a:ext>
                </a:extLst>
              </a:tr>
              <a:tr h="42671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38.03.01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Экономика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Финансы и кредит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Бухгалтерский учет, анализ и аудит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Финансы и кредит</a:t>
                      </a:r>
                    </a:p>
                  </a:txBody>
                  <a:tcPr marL="91430" marR="91430" marT="45711" marB="45711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Финансы и кредит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u="none" strike="noStrike" kern="1200" cap="none" normalizeH="0" baseline="0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Финансы и кредит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Финансы и кредит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3039199705"/>
                  </a:ext>
                </a:extLst>
              </a:tr>
              <a:tr h="4267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Бухгалтерский учет, анализ и аудит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Бизнес-аналитика цифрового пространства</a:t>
                      </a: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Бухгалтерский учет, анализ и аудит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horzOverflow="overflow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775644"/>
                  </a:ext>
                </a:extLst>
              </a:tr>
              <a:tr h="369615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38.03.02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Менеджмент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Менеджмент организации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Производственный менеджмент</a:t>
                      </a: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 </a:t>
                      </a:r>
                      <a:r>
                        <a:rPr kumimoji="0" lang="ru-RU" sz="1050" b="1" u="none" strike="noStrike" kern="11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менеджмент</a:t>
                      </a:r>
                    </a:p>
                  </a:txBody>
                  <a:tcPr marL="91430" marR="91430" marT="45711" marB="45711" anchor="ctr" horzOverflow="overflow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u="none" strike="noStrike" kern="11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Финансовый менеджмент</a:t>
                      </a:r>
                    </a:p>
                  </a:txBody>
                  <a:tcPr marL="91430" marR="91430" marT="45711" marB="45711" anchor="ctr" horzOverflow="overflow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Финансовый менеджмент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Менеджмент организации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2445544312"/>
                  </a:ext>
                </a:extLst>
              </a:tr>
              <a:tr h="3281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Менеджмент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предприятиях ресторанно-гостиничного бизнеса и туризма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Логистика и транспортный менеджмент</a:t>
                      </a:r>
                    </a:p>
                  </a:txBody>
                  <a:tcPr marL="91430" marR="91430" marT="45711" marB="45711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horzOverflow="overflow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5779"/>
                  </a:ext>
                </a:extLst>
              </a:tr>
              <a:tr h="250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Спортивный менеджмент</a:t>
                      </a:r>
                    </a:p>
                  </a:txBody>
                  <a:tcPr marL="91430" marR="91430" marT="45711" marB="45711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horzOverflow="overflow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487565"/>
                  </a:ext>
                </a:extLst>
              </a:tr>
              <a:tr h="5117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38.03.03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персоналом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персоналом организации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персоналом организации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Управление персоналом</a:t>
                      </a: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Управление персоналом организации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3904384954"/>
                  </a:ext>
                </a:extLst>
              </a:tr>
            </a:tbl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 txBox="1">
            <a:spLocks/>
          </p:cNvSpPr>
          <p:nvPr/>
        </p:nvSpPr>
        <p:spPr>
          <a:xfrm>
            <a:off x="0" y="136525"/>
            <a:ext cx="11908971" cy="5857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на программы Высшего образования - БАКАЛАВРИАТ</a:t>
            </a:r>
          </a:p>
        </p:txBody>
      </p:sp>
    </p:spTree>
    <p:extLst>
      <p:ext uri="{BB962C8B-B14F-4D97-AF65-F5344CB8AC3E}">
        <p14:creationId xmlns:p14="http://schemas.microsoft.com/office/powerpoint/2010/main" val="3308212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830" y="136525"/>
            <a:ext cx="11705770" cy="585788"/>
          </a:xfrm>
        </p:spPr>
        <p:txBody>
          <a:bodyPr rtlCol="0">
            <a:noAutofit/>
          </a:bodyPr>
          <a:lstStyle/>
          <a:p>
            <a:pPr algn="ctr" rtl="0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на программы Высшего образования– бакалавриат  </a:t>
            </a:r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E3984D70-BD95-4E1F-9725-902B5D74D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6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3114193"/>
              </p:ext>
            </p:extLst>
          </p:nvPr>
        </p:nvGraphicFramePr>
        <p:xfrm>
          <a:off x="224973" y="722313"/>
          <a:ext cx="11705771" cy="586765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846958">
                  <a:extLst>
                    <a:ext uri="{9D8B030D-6E8A-4147-A177-3AD203B41FA5}">
                      <a16:colId xmlns:a16="http://schemas.microsoft.com/office/drawing/2014/main" val="4141118902"/>
                    </a:ext>
                  </a:extLst>
                </a:gridCol>
                <a:gridCol w="1278690">
                  <a:extLst>
                    <a:ext uri="{9D8B030D-6E8A-4147-A177-3AD203B41FA5}">
                      <a16:colId xmlns:a16="http://schemas.microsoft.com/office/drawing/2014/main" val="2905479219"/>
                    </a:ext>
                  </a:extLst>
                </a:gridCol>
                <a:gridCol w="1872546">
                  <a:extLst>
                    <a:ext uri="{9D8B030D-6E8A-4147-A177-3AD203B41FA5}">
                      <a16:colId xmlns:a16="http://schemas.microsoft.com/office/drawing/2014/main" val="3473397339"/>
                    </a:ext>
                  </a:extLst>
                </a:gridCol>
                <a:gridCol w="1969506">
                  <a:extLst>
                    <a:ext uri="{9D8B030D-6E8A-4147-A177-3AD203B41FA5}">
                      <a16:colId xmlns:a16="http://schemas.microsoft.com/office/drawing/2014/main" val="3606146937"/>
                    </a:ext>
                  </a:extLst>
                </a:gridCol>
                <a:gridCol w="1654386">
                  <a:extLst>
                    <a:ext uri="{9D8B030D-6E8A-4147-A177-3AD203B41FA5}">
                      <a16:colId xmlns:a16="http://schemas.microsoft.com/office/drawing/2014/main" val="2551450825"/>
                    </a:ext>
                  </a:extLst>
                </a:gridCol>
                <a:gridCol w="1496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86860">
                  <a:extLst>
                    <a:ext uri="{9D8B030D-6E8A-4147-A177-3AD203B41FA5}">
                      <a16:colId xmlns:a16="http://schemas.microsoft.com/office/drawing/2014/main" val="3005385305"/>
                    </a:ext>
                  </a:extLst>
                </a:gridCol>
              </a:tblGrid>
              <a:tr h="34423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и наименование направления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Образовательные организации, реализующие</a:t>
                      </a:r>
                      <a:r>
                        <a:rPr lang="ru-RU" sz="1200" b="1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программу/ наименование профилей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26552"/>
                  </a:ext>
                </a:extLst>
              </a:tr>
              <a:tr h="32726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6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ИДК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МЭИ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ММА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МУППИ</a:t>
                      </a: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МАБиУ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488099"/>
                  </a:ext>
                </a:extLst>
              </a:tr>
              <a:tr h="4374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38.03.04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Государственное и муниципальное управление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Государственная и муниципальная служба</a:t>
                      </a: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Государственная и муниципальная служба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Эффективное государственное управление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Государственное и муниципальное управление</a:t>
                      </a: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Государственная и муниципальная служба</a:t>
                      </a: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4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38.03.05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Бизнес-информатика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Архитектура предприятия</a:t>
                      </a: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Информационные технологии в бизнесе</a:t>
                      </a: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74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38.03.10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Жилищное хозяйство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коммунальная инфраструктура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Управление жилищным фондом многоквартирными домами</a:t>
                      </a: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74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13.03.02 </a:t>
                      </a: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Электроэнергетика и электротехника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0" marR="91430" marT="45711" marB="45711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Электрические станции и подстанции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0" marR="91430" marT="45713" marB="45713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4164700503"/>
                  </a:ext>
                </a:extLst>
              </a:tr>
              <a:tr h="24057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40.03.01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Юриспруденция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Гражданское право и процесс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Гражданско-правовой профиль</a:t>
                      </a:r>
                    </a:p>
                  </a:txBody>
                  <a:tcPr marL="91430" marR="91430" marT="45711" marB="45711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Гражданское право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процесс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Гражданско-правовой профиль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622304086"/>
                  </a:ext>
                </a:extLst>
              </a:tr>
              <a:tr h="2661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Уголовно-правовой профиль</a:t>
                      </a:r>
                    </a:p>
                  </a:txBody>
                  <a:tcPr marL="91430" marR="91430" marT="45711" marB="45711" anchor="ctr" horzOverflow="overflow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900236"/>
                  </a:ext>
                </a:extLst>
              </a:tr>
              <a:tr h="3117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0" marR="91430" marT="45711" marB="45711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Уголовное право и процесс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Государственно-правовой профиль</a:t>
                      </a: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Уголовное право и процесс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Уголовно-правовой профиль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3981679801"/>
                  </a:ext>
                </a:extLst>
              </a:tr>
              <a:tr h="6998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42.03.01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Реклама и связи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общественностью</a:t>
                      </a: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Реклама и связи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общественностью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предпринимательской деятельности</a:t>
                      </a:r>
                      <a:endParaRPr kumimoji="0" lang="ru-RU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Реклама и связи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общественностью</a:t>
                      </a: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39617014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948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00" y="136525"/>
            <a:ext cx="11921944" cy="585788"/>
          </a:xfrm>
        </p:spPr>
        <p:txBody>
          <a:bodyPr rtlCol="0">
            <a:noAutofit/>
          </a:bodyPr>
          <a:lstStyle/>
          <a:p>
            <a:pPr algn="ctr" rtl="0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на программы Высшего образования– бакалавриат  </a:t>
            </a:r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E3984D70-BD95-4E1F-9725-902B5D74D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7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042842"/>
              </p:ext>
            </p:extLst>
          </p:nvPr>
        </p:nvGraphicFramePr>
        <p:xfrm>
          <a:off x="153942" y="544839"/>
          <a:ext cx="11878402" cy="624892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13492">
                  <a:extLst>
                    <a:ext uri="{9D8B030D-6E8A-4147-A177-3AD203B41FA5}">
                      <a16:colId xmlns:a16="http://schemas.microsoft.com/office/drawing/2014/main" val="4141118902"/>
                    </a:ext>
                  </a:extLst>
                </a:gridCol>
                <a:gridCol w="1493187">
                  <a:extLst>
                    <a:ext uri="{9D8B030D-6E8A-4147-A177-3AD203B41FA5}">
                      <a16:colId xmlns:a16="http://schemas.microsoft.com/office/drawing/2014/main" val="2905479219"/>
                    </a:ext>
                  </a:extLst>
                </a:gridCol>
                <a:gridCol w="2389101">
                  <a:extLst>
                    <a:ext uri="{9D8B030D-6E8A-4147-A177-3AD203B41FA5}">
                      <a16:colId xmlns:a16="http://schemas.microsoft.com/office/drawing/2014/main" val="3606146937"/>
                    </a:ext>
                  </a:extLst>
                </a:gridCol>
                <a:gridCol w="2549345">
                  <a:extLst>
                    <a:ext uri="{9D8B030D-6E8A-4147-A177-3AD203B41FA5}">
                      <a16:colId xmlns:a16="http://schemas.microsoft.com/office/drawing/2014/main" val="2551450825"/>
                    </a:ext>
                  </a:extLst>
                </a:gridCol>
                <a:gridCol w="25129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20350">
                  <a:extLst>
                    <a:ext uri="{9D8B030D-6E8A-4147-A177-3AD203B41FA5}">
                      <a16:colId xmlns:a16="http://schemas.microsoft.com/office/drawing/2014/main" val="618008598"/>
                    </a:ext>
                  </a:extLst>
                </a:gridCol>
              </a:tblGrid>
              <a:tr h="27521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и наименование направления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Образовательные организации, реализующие</a:t>
                      </a:r>
                      <a:r>
                        <a:rPr lang="ru-RU" sz="1200" b="1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программу/ наименование профилей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2655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6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ИДК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МЭИ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ММА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МУППИ</a:t>
                      </a: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МАУП</a:t>
                      </a:r>
                    </a:p>
                  </a:txBody>
                  <a:tcPr marL="91430" marR="91430" marT="45713" marB="45713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488099"/>
                  </a:ext>
                </a:extLst>
              </a:tr>
              <a:tr h="256664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44.03.01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Педагогическое образование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0" marR="91430" marT="45711" marB="45711" anchor="ctr" horzOverflow="overflow"/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</a:t>
                      </a:r>
                      <a:endParaRPr kumimoji="0" lang="ru-RU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6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Дошкольное образование</a:t>
                      </a:r>
                    </a:p>
                  </a:txBody>
                  <a:tcPr marL="91430" marR="91430" marT="45711" marB="45711" anchor="ctr" horzOverflow="overflow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66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Начальное образование</a:t>
                      </a:r>
                    </a:p>
                  </a:txBody>
                  <a:tcPr marL="91430" marR="91430" marT="45711" marB="45711" anchor="ctr" horzOverflow="overflow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0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Физическая культура, спорт и фитнес</a:t>
                      </a:r>
                    </a:p>
                  </a:txBody>
                  <a:tcPr marL="91430" marR="91430" marT="45711" marB="45711" anchor="ctr" horzOverflow="overflow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1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43.03.01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Сервис</a:t>
                      </a: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Сервис машин, оборудование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инженерных системах</a:t>
                      </a: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775085212"/>
                  </a:ext>
                </a:extLst>
              </a:tr>
              <a:tr h="2971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09.03.03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Прикладная информатика</a:t>
                      </a:r>
                    </a:p>
                  </a:txBody>
                  <a:tcPr marL="91430" marR="91430" marT="45711" marB="45711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Прикладная информатика в экономике</a:t>
                      </a: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Прикладная информатика</a:t>
                      </a: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2123098667"/>
                  </a:ext>
                </a:extLst>
              </a:tr>
              <a:tr h="2133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45.03.02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Лингвистика</a:t>
                      </a:r>
                    </a:p>
                  </a:txBody>
                  <a:tcPr marL="91430" marR="91430" marT="45711" marB="45711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Перевод и переводоведение</a:t>
                      </a: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3279186748"/>
                  </a:ext>
                </a:extLst>
              </a:tr>
              <a:tr h="29717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37.03.01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Психология</a:t>
                      </a: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помощь населению с использованием дистанционных технологий </a:t>
                      </a:r>
                    </a:p>
                  </a:txBody>
                  <a:tcPr marL="91430" marR="91430" marT="45711" marB="45711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Практическая психология</a:t>
                      </a:r>
                      <a:endParaRPr kumimoji="0" lang="ru-RU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Практическая психология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психология</a:t>
                      </a: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347346884"/>
                  </a:ext>
                </a:extLst>
              </a:tr>
              <a:tr h="2971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Коучинг</a:t>
                      </a:r>
                    </a:p>
                  </a:txBody>
                  <a:tcPr marL="91430" marR="91430" marT="45711" marB="45711" anchor="ctr" horzOverflow="overflow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2975"/>
                  </a:ext>
                </a:extLst>
              </a:tr>
              <a:tr h="30333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54.04.01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Дизайн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Дизайн среды</a:t>
                      </a:r>
                    </a:p>
                  </a:txBody>
                  <a:tcPr marL="91430" marR="91430" marT="45711" marB="45711" anchor="ctr" horzOverflow="overflow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956560305"/>
                  </a:ext>
                </a:extLst>
              </a:tr>
              <a:tr h="279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Графический дизайн</a:t>
                      </a:r>
                    </a:p>
                  </a:txBody>
                  <a:tcPr marL="91430" marR="91430" marT="45711" marB="45711" anchor="ctr" horzOverflow="overflow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788061"/>
                  </a:ext>
                </a:extLst>
              </a:tr>
              <a:tr h="4200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Дизайн рекламы</a:t>
                      </a:r>
                    </a:p>
                  </a:txBody>
                  <a:tcPr marL="91430" marR="91430" marT="45711" marB="45711" anchor="ctr" horzOverflow="overflow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321044"/>
                  </a:ext>
                </a:extLst>
              </a:tr>
              <a:tr h="42000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44.03.02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Психолого-педагогическое образование</a:t>
                      </a:r>
                    </a:p>
                  </a:txBody>
                  <a:tcPr marL="91430" marR="91430" marT="45711" marB="45711" anchor="ctr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30" marR="91430" marT="45711" marB="45711" anchor="ctr" horzOverflow="overflow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05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Психология и педагогика дошкольного образования</a:t>
                      </a:r>
                    </a:p>
                    <a:p>
                      <a:pPr algn="ctr"/>
                      <a:endParaRPr kumimoji="0" lang="ru-RU" sz="105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Психология и педагогика дошкольного образования	</a:t>
                      </a: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2517471510"/>
                  </a:ext>
                </a:extLst>
              </a:tr>
              <a:tr h="42000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0" marR="91430" marT="45711" marB="45711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horzOverflow="overflow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1430" marR="91430" marT="45711" marB="45711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Психолого-педагогическое образование в области физической культуры и спорта</a:t>
                      </a:r>
                    </a:p>
                  </a:txBody>
                  <a:tcPr marL="91430" marR="9143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0" marR="91430"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353513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1209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289" y="118319"/>
            <a:ext cx="9855223" cy="900113"/>
          </a:xfrm>
        </p:spPr>
        <p:txBody>
          <a:bodyPr rtlCol="0">
            <a:normAutofit/>
          </a:bodyPr>
          <a:lstStyle/>
          <a:p>
            <a:pPr rtl="0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Сроки обучения на программах бакалавриата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8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610608"/>
              </p:ext>
            </p:extLst>
          </p:nvPr>
        </p:nvGraphicFramePr>
        <p:xfrm>
          <a:off x="408214" y="751623"/>
          <a:ext cx="11290298" cy="587153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59328">
                  <a:extLst>
                    <a:ext uri="{9D8B030D-6E8A-4147-A177-3AD203B41FA5}">
                      <a16:colId xmlns:a16="http://schemas.microsoft.com/office/drawing/2014/main" val="2243368738"/>
                    </a:ext>
                  </a:extLst>
                </a:gridCol>
                <a:gridCol w="2807261">
                  <a:extLst>
                    <a:ext uri="{9D8B030D-6E8A-4147-A177-3AD203B41FA5}">
                      <a16:colId xmlns:a16="http://schemas.microsoft.com/office/drawing/2014/main" val="568893626"/>
                    </a:ext>
                  </a:extLst>
                </a:gridCol>
                <a:gridCol w="1547262">
                  <a:extLst>
                    <a:ext uri="{9D8B030D-6E8A-4147-A177-3AD203B41FA5}">
                      <a16:colId xmlns:a16="http://schemas.microsoft.com/office/drawing/2014/main" val="3900333459"/>
                    </a:ext>
                  </a:extLst>
                </a:gridCol>
                <a:gridCol w="2063017">
                  <a:extLst>
                    <a:ext uri="{9D8B030D-6E8A-4147-A177-3AD203B41FA5}">
                      <a16:colId xmlns:a16="http://schemas.microsoft.com/office/drawing/2014/main" val="264662061"/>
                    </a:ext>
                  </a:extLst>
                </a:gridCol>
                <a:gridCol w="1959865">
                  <a:extLst>
                    <a:ext uri="{9D8B030D-6E8A-4147-A177-3AD203B41FA5}">
                      <a16:colId xmlns:a16="http://schemas.microsoft.com/office/drawing/2014/main" val="1463028934"/>
                    </a:ext>
                  </a:extLst>
                </a:gridCol>
                <a:gridCol w="1753565">
                  <a:extLst>
                    <a:ext uri="{9D8B030D-6E8A-4147-A177-3AD203B41FA5}">
                      <a16:colId xmlns:a16="http://schemas.microsoft.com/office/drawing/2014/main" val="3295993068"/>
                    </a:ext>
                  </a:extLst>
                </a:gridCol>
              </a:tblGrid>
              <a:tr h="7414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направления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обучения по основной программе подготовки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(аттестат)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обучения по ускоренной программе подготовки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Диплом СПО, НПО)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обучения по ускоренной программе подготовки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(диплом ВО)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6676924"/>
                  </a:ext>
                </a:extLst>
              </a:tr>
              <a:tr h="42460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АУП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13.03.02 Электроэнергетика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100" b="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э</a:t>
                      </a:r>
                      <a:r>
                        <a:rPr lang="ru-RU" sz="11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лектротехника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заочная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года 6 месяцев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3261312"/>
                  </a:ext>
                </a:extLst>
              </a:tr>
              <a:tr h="4246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очно – заочная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года 6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441" marR="80441" marT="40221" marB="40221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года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(профильный и непрофильный)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года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 marL="80441" marR="80441" marT="40221" marB="40221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292431"/>
                  </a:ext>
                </a:extLst>
              </a:tr>
              <a:tr h="421583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МУППИ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38.03.01 Экономика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38.03.02 Менеджмент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38.03.04 Государственное и муниципальное управление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заочная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года 6 месяцев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 6 месяцев 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/>
                </a:tc>
                <a:extLst>
                  <a:ext uri="{0D108BD9-81ED-4DB2-BD59-A6C34878D82A}">
                    <a16:rowId xmlns:a16="http://schemas.microsoft.com/office/drawing/2014/main" val="2168370379"/>
                  </a:ext>
                </a:extLst>
              </a:tr>
              <a:tr h="8267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38.03.01 Экономика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38.03.02 Менеджмент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38.03.04 Государственное и муниципальное управление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/>
                </a:tc>
                <a:extLst>
                  <a:ext uri="{0D108BD9-81ED-4DB2-BD59-A6C34878D82A}">
                    <a16:rowId xmlns:a16="http://schemas.microsoft.com/office/drawing/2014/main" val="2529927570"/>
                  </a:ext>
                </a:extLst>
              </a:tr>
              <a:tr h="5164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40.03.01</a:t>
                      </a:r>
                      <a:r>
                        <a:rPr lang="ru-RU" sz="1100" b="1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Юриспруденция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 6 месяцев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(профильный)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3899891"/>
                  </a:ext>
                </a:extLst>
              </a:tr>
              <a:tr h="5079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40.03.01</a:t>
                      </a:r>
                      <a:r>
                        <a:rPr lang="ru-RU" sz="1100" b="1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Юриспруденция</a:t>
                      </a:r>
                      <a:endParaRPr lang="ru-RU" sz="1100" b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 – заочная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года 6 месяцев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 6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(не профильный)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72980228"/>
                  </a:ext>
                </a:extLst>
              </a:tr>
              <a:tr h="8267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38.03.01 Экономика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38.03.02 Менеджмент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38.03.04 Государственное и муниципальное управление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года 6 месяцев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 6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(профильный и непрофильный)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/>
                </a:tc>
                <a:extLst>
                  <a:ext uri="{0D108BD9-81ED-4DB2-BD59-A6C34878D82A}">
                    <a16:rowId xmlns:a16="http://schemas.microsoft.com/office/drawing/2014/main" val="4128001778"/>
                  </a:ext>
                </a:extLst>
              </a:tr>
              <a:tr h="92136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37.03.01 Психология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года 6 месяцев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 6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(профильный и непрофильный)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441" marR="80441" marT="40221" marB="40221"/>
                </a:tc>
                <a:extLst>
                  <a:ext uri="{0D108BD9-81ED-4DB2-BD59-A6C34878D82A}">
                    <a16:rowId xmlns:a16="http://schemas.microsoft.com/office/drawing/2014/main" val="31357259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5219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289" y="118319"/>
            <a:ext cx="9855223" cy="900113"/>
          </a:xfrm>
        </p:spPr>
        <p:txBody>
          <a:bodyPr rtlCol="0">
            <a:normAutofit/>
          </a:bodyPr>
          <a:lstStyle/>
          <a:p>
            <a:pPr rtl="0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Сроки обучения на программах бакалавриата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smtClean="0"/>
              <a:pPr rtl="0"/>
              <a:t>9</a:t>
            </a:fld>
            <a:endParaRPr lang="ru-RU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EB403A0F-AD32-4895-B634-DDDAD20299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067932"/>
              </p:ext>
            </p:extLst>
          </p:nvPr>
        </p:nvGraphicFramePr>
        <p:xfrm>
          <a:off x="94343" y="900556"/>
          <a:ext cx="11472021" cy="52576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9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50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24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962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865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817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742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Наименование направления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Форма обучения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Срок обучения по основной программе подготовки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(аттестат, диплом НПО)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Срок обучения по ускоренной программе подготовки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 Диплом СПО)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Срок обучения по ускоренной программе подготовки (диплом ВО)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966">
                <a:tc row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ИДК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09.03.03 Прикладная информатика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42.03.01 Реклама и связи с общественностью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заочная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года 6 месяцев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года 6 месяцев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года 10 месяцев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80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38.03.01 Экономика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38.03.02 Менеджмент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38.03.04 Государственное и муниципальное управление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38.03.03 Управление персоналом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38.03.05 Бизнес-информатика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года 10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0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40.03.01 Юриспруденция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года 6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(профильный)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года 10 месяцев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0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44.03.02 Психолого- педагогическое образование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года 6 месяцев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года 6 месяцев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года 10 месяцев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2374658"/>
                  </a:ext>
                </a:extLst>
              </a:tr>
              <a:tr h="8980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38.03.01 Экономика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38.03.02 Менеджмент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38.03.04 Государственное и муниципальное управление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38.03.03 Управление персоналом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38.03.05 Бизнес-информатика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очно – заочная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года 6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года 6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(профильный и непрофильный)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0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40.03.01 Юриспруденция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года 6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года 6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(непрофильный)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34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 НАПРАВЛЕНИЯ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очная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года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года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года</a:t>
                      </a:r>
                    </a:p>
                  </a:txBody>
                  <a:tcPr marL="80441" marR="80441" marT="40221" marB="402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8376654"/>
      </p:ext>
    </p:extLst>
  </p:cSld>
  <p:clrMapOvr>
    <a:masterClrMapping/>
  </p:clrMapOvr>
</p:sld>
</file>

<file path=ppt/theme/theme1.xml><?xml version="1.0" encoding="utf-8"?>
<a:theme xmlns:a="http://schemas.openxmlformats.org/drawingml/2006/main" name="Одиночная линия">
  <a:themeElements>
    <a:clrScheme name="Custom 16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F4EF"/>
      </a:accent1>
      <a:accent2>
        <a:srgbClr val="F7F6F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3329043_TF56180624_Win32" id="{67C9E7EB-4B67-47D2-AC94-A62F98E9F47B}" vid="{DA75A8E3-E007-44ED-9BA5-5388846DD69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97B18F-50BC-4F30-8373-93489E845F83}">
  <ds:schemaRefs>
    <ds:schemaRef ds:uri="71af3243-3dd4-4a8d-8c0d-dd76da1f02a5"/>
    <ds:schemaRef ds:uri="http://purl.org/dc/elements/1.1/"/>
    <ds:schemaRef ds:uri="230e9df3-be65-4c73-a93b-d1236ebd677e"/>
    <ds:schemaRef ds:uri="http://purl.org/dc/terms/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16c05727-aa75-4e4a-9b5f-8a80a1165891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4CF2EF3-001F-4BE9-81B3-86ECBBF942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2BC90D6-94CF-42F7-AAC4-9CF6824C54D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Минималистичная светлая презентация</Template>
  <TotalTime>1475</TotalTime>
  <Words>4870</Words>
  <Application>Microsoft Office PowerPoint</Application>
  <PresentationFormat>Широкоэкранный</PresentationFormat>
  <Paragraphs>1146</Paragraphs>
  <Slides>28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Tenorite</vt:lpstr>
      <vt:lpstr>Times New Roman</vt:lpstr>
      <vt:lpstr>Одиночная линия</vt:lpstr>
      <vt:lpstr>Прием на программы среднего профессионального и высшего образования на 2025 учебный год </vt:lpstr>
      <vt:lpstr>ВЫСШЕЕ ОБРАЗОВАНИЕ</vt:lpstr>
      <vt:lpstr>образовательные организации высшего образования</vt:lpstr>
      <vt:lpstr>   Факультет автоматизированных систем управления специалисты пунктов управления радиолокационными комплексами и зенитными ракетными системами в целях противовоздушной обороны объектов гражданской инфраструктуры нашей страны  Факультет зенитных ракетных комплексов специалисты по эксплуатации и применению многофункциональных радиолокационных станций, обеспечивающих автоматическое обнаружение, сопровождение целей и наведение на них ракет  Факультет командных пунктов зенитных ракетных систем специалисты осуществляющие управление противовоздушным боем зенитных ракетных комплексов  Факультет стартового, технологического и энергетического оборудования специалисты по эксплуатации и применению пусковых установок и технологического оборудования зенитных ракетных комплексов  Факультет радиотехнических комплексов специалисты по эксплуатации и применению радиолокационных станций и комплексов различного типа  Факультет радиолокационных станций малых высот специалисты по эксплуатации и применению радиолокационных станций, обнаруживающих воздушные объекты на высотах до 1000 метров  Факультет радиотехнического обеспечения полетов авиации технические специалисты, обеспечивающие эксплуатацию комплексов управления и наведения авиации   </vt:lpstr>
      <vt:lpstr>Презентация PowerPoint</vt:lpstr>
      <vt:lpstr>Прием на программы Высшего образования– бакалавриат  </vt:lpstr>
      <vt:lpstr>Прием на программы Высшего образования– бакалавриат  </vt:lpstr>
      <vt:lpstr>Сроки обучения на программах бакалавриата</vt:lpstr>
      <vt:lpstr>Сроки обучения на программах бакалавриата</vt:lpstr>
      <vt:lpstr>Сроки обучения на программах бакалавриата</vt:lpstr>
      <vt:lpstr>Сроки обучения на программах бакалавриата</vt:lpstr>
      <vt:lpstr>Сроки обучения на программах бакалавриата</vt:lpstr>
      <vt:lpstr>Сроки обучения на программах бакалавриата</vt:lpstr>
      <vt:lpstr>Сроки обучения на программах бакалавриата</vt:lpstr>
      <vt:lpstr>Прием на программы Высшего образования (уровень – магистратура)  </vt:lpstr>
      <vt:lpstr>СРЕДНЕЕ ПРОФЕССИОНАЛЬНОЕ ОБРАЗОВАНИЕ</vt:lpstr>
      <vt:lpstr>образовательные организации  среднего профессионального образования</vt:lpstr>
      <vt:lpstr>ПЕРЕЧЕНЬ СПЕЦИАЛЬНОСТЕЙ И ОБРАЗОВАТЕЛЬНЫХ ОРГАНИЗАЦИЙ</vt:lpstr>
      <vt:lpstr>ПЕРЕЧЕНЬ СПЕЦИАЛЬНОСТЕЙ И ОБРАЗОВАТЕЛЬНЫХ ОРГАНИЗАЦИЙ</vt:lpstr>
      <vt:lpstr>ПЕРЕЧЕНЬ СПЕЦИАЛЬНОСТЕЙ И ОБРАЗОВАТЕЛЬНЫХ ОРГАНИЗАЦИЙ</vt:lpstr>
      <vt:lpstr>Сроки обучения на программах спо</vt:lpstr>
      <vt:lpstr>Сроки обучения на программах спо</vt:lpstr>
      <vt:lpstr>Перечень документов для поступления</vt:lpstr>
      <vt:lpstr>Особенности подачи документов иностранными гражданами</vt:lpstr>
      <vt:lpstr>Требования по прохождению процедуры признания на территории РФ документов об образовании иностранных государств </vt:lpstr>
      <vt:lpstr>Требования по прохождению процедуры признания на территории РФ документов об образовании иностранных государств </vt:lpstr>
      <vt:lpstr>Требования по прохождению процедуры признания на территории РФ документов об образовании иностранных государств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«Шаг к будущему»</dc:title>
  <dc:creator>user</dc:creator>
  <cp:lastModifiedBy>ekaterina_vlasuk@mail.ru</cp:lastModifiedBy>
  <cp:revision>82</cp:revision>
  <cp:lastPrinted>2023-06-08T12:28:14Z</cp:lastPrinted>
  <dcterms:created xsi:type="dcterms:W3CDTF">2022-10-31T06:25:04Z</dcterms:created>
  <dcterms:modified xsi:type="dcterms:W3CDTF">2025-05-20T11:36:23Z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